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Светлый стиль 1 - акцент 1">
    <a:wholeTbl>
      <a:tcTxStyle>
        <a:fontRef idx="min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>
              <a:solidFill>
                <a:schemeClr val="accent1"/>
              </a:solidFill>
              <a:prstDash val="solid"/>
            </a:ln>
          </a:top>
          <a:bottom>
            <a:ln w="12700">
              <a:solidFill>
                <a:schemeClr val="accent1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>
              <a:solidFill>
                <a:schemeClr val="accent1"/>
              </a:solidFill>
              <a:prstDash val="solid"/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>
              <a:solidFill>
                <a:schemeClr val="accent1"/>
              </a:solidFill>
              <a:prstDash val="solid"/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/>
        <a:schemeClr val="tx1"/>
      </a:tcTxStyle>
      <a:tcStyle>
        <a:tcBdr>
          <a:left>
            <a:ln w="12700">
              <a:solidFill>
                <a:schemeClr val="tx1"/>
              </a:solidFill>
              <a:prstDash val="solid"/>
            </a:ln>
          </a:left>
          <a:right>
            <a:ln w="12700">
              <a:solidFill>
                <a:schemeClr val="tx1"/>
              </a:solidFill>
              <a:prstDash val="solid"/>
            </a:ln>
          </a:right>
          <a:top>
            <a:ln w="12700">
              <a:solidFill>
                <a:schemeClr val="tx1"/>
              </a:solidFill>
              <a:prstDash val="solid"/>
            </a:ln>
          </a:top>
          <a:bottom>
            <a:ln w="12700">
              <a:solidFill>
                <a:schemeClr val="tx1"/>
              </a:solidFill>
              <a:prstDash val="solid"/>
            </a:ln>
          </a:bottom>
          <a:insideH>
            <a:ln w="12700">
              <a:solidFill>
                <a:schemeClr val="tx1"/>
              </a:solidFill>
              <a:prstDash val="solid"/>
            </a:ln>
          </a:insideH>
          <a:insideV>
            <a:ln w="12700">
              <a:solidFill>
                <a:schemeClr val="tx1"/>
              </a:solidFill>
              <a:prstDash val="solid"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/>
        <a:schemeClr val="dk1"/>
      </a:tcTxStyle>
      <a:tcStyle>
        <a:tcBdr>
          <a:left>
            <a:ln w="12700">
              <a:solidFill>
                <a:schemeClr val="lt1"/>
              </a:solidFill>
              <a:prstDash val="solid"/>
            </a:ln>
          </a:left>
          <a:right>
            <a:ln w="12700">
              <a:solidFill>
                <a:schemeClr val="lt1"/>
              </a:solidFill>
              <a:prstDash val="solid"/>
            </a:ln>
          </a:right>
          <a:top>
            <a:ln w="12700">
              <a:solidFill>
                <a:schemeClr val="lt1"/>
              </a:solidFill>
              <a:prstDash val="solid"/>
            </a:ln>
          </a:top>
          <a:bottom>
            <a:ln w="12700">
              <a:solidFill>
                <a:schemeClr val="lt1"/>
              </a:solidFill>
              <a:prstDash val="solid"/>
            </a:ln>
          </a:bottom>
          <a:insideH>
            <a:ln w="12700">
              <a:solidFill>
                <a:schemeClr val="lt1"/>
              </a:solidFill>
              <a:prstDash val="solid"/>
            </a:ln>
          </a:insideH>
          <a:insideV>
            <a:ln w="12700">
              <a:solidFill>
                <a:schemeClr val="lt1"/>
              </a:solidFill>
              <a:prstDash val="solid"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/>
        <a:schemeClr val="lt1"/>
      </a:tcTxStyle>
      <a:tcStyle>
        <a:tcBdr>
          <a:top>
            <a:ln w="38100">
              <a:solidFill>
                <a:schemeClr val="lt1"/>
              </a:solidFill>
              <a:prstDash val="solid"/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/>
        <a:schemeClr val="lt1"/>
      </a:tcTxStyle>
      <a:tcStyle>
        <a:tcBdr>
          <a:bottom>
            <a:ln w="38100">
              <a:solidFill>
                <a:schemeClr val="lt1"/>
              </a:solidFill>
              <a:prstDash val="solid"/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149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Group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45" name="Shape 45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defPPr/>
            <a:lvl1pPr marL="0" lv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lvl="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lvl="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lvl="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lvl="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lvl="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lvl="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lvl="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lvl="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t>Образец подзаголовка</a:t>
            </a:r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09.01.2024</a:t>
            </a:r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Group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52" name="Shape 52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09.01.2024</a:t>
            </a:r>
          </a:p>
        </p:txBody>
      </p:sp>
      <p:sp>
        <p:nvSpPr>
          <p:cNvPr id="53" name="Shape 53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Group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title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09.01.2024</a:t>
            </a:r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Group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09.01.2024</a:t>
            </a:r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Title and Subtitle">
    <p:spTree>
      <p:nvGrpSpPr>
        <p:cNvPr id="1" name="Group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defPPr/>
            <a:lvl1pPr lvl="0" algn="l">
              <a:defRPr sz="4000" b="1" cap="all"/>
            </a:lvl1pPr>
          </a:lstStyle>
          <a:p>
            <a:r>
              <a:t>Образец заголовка</a:t>
            </a:r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6"/>
          </a:xfrm>
          <a:prstGeom prst="rect">
            <a:avLst/>
          </a:prstGeom>
        </p:spPr>
        <p:txBody>
          <a:bodyPr anchor="b"/>
          <a:lstStyle>
            <a:defPPr/>
            <a:lvl1pPr marL="0" lv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lvl="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lvl="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lvl="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lvl="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lvl="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lvl="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lvl="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lvl="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09.01.2024</a:t>
            </a:r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lide Title">
    <p:spTree>
      <p:nvGrpSpPr>
        <p:cNvPr id="1" name="Group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10" name="Shape 10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09.01.2024</a:t>
            </a:r>
          </a:p>
        </p:txBody>
      </p:sp>
      <p:sp>
        <p:nvSpPr>
          <p:cNvPr id="11" name="Shape 1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itle and Two Columns">
    <p:spTree>
      <p:nvGrpSpPr>
        <p:cNvPr id="1" name="Group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defPPr/>
            <a:lvl1pPr lvl="0">
              <a:defRPr sz="2800"/>
            </a:lvl1pPr>
            <a:lvl2pPr lvl="1">
              <a:defRPr sz="2400"/>
            </a:lvl2pPr>
            <a:lvl3pPr lvl="2">
              <a:defRPr sz="2000"/>
            </a:lvl3pPr>
            <a:lvl4pPr lvl="3">
              <a:defRPr sz="1800"/>
            </a:lvl4pPr>
            <a:lvl5pPr lvl="4">
              <a:defRPr sz="1800"/>
            </a:lvl5pPr>
            <a:lvl6pPr lvl="5">
              <a:defRPr sz="1800"/>
            </a:lvl6pPr>
            <a:lvl7pPr lvl="6">
              <a:defRPr sz="1800"/>
            </a:lvl7pPr>
            <a:lvl8pPr lvl="7">
              <a:defRPr sz="1800"/>
            </a:lvl8pPr>
            <a:lvl9pPr lvl="8">
              <a:defRPr sz="1800"/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16" name="Shape 1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defPPr/>
            <a:lvl1pPr lvl="0">
              <a:defRPr sz="2800"/>
            </a:lvl1pPr>
            <a:lvl2pPr lvl="1">
              <a:defRPr sz="2400"/>
            </a:lvl2pPr>
            <a:lvl3pPr lvl="2">
              <a:defRPr sz="2000"/>
            </a:lvl3pPr>
            <a:lvl4pPr lvl="3">
              <a:defRPr sz="1800"/>
            </a:lvl4pPr>
            <a:lvl5pPr lvl="4">
              <a:defRPr sz="1800"/>
            </a:lvl5pPr>
            <a:lvl6pPr lvl="5">
              <a:defRPr sz="1800"/>
            </a:lvl6pPr>
            <a:lvl7pPr lvl="6">
              <a:defRPr sz="1800"/>
            </a:lvl7pPr>
            <a:lvl8pPr lvl="7">
              <a:defRPr sz="1800"/>
            </a:lvl8pPr>
            <a:lvl9pPr lvl="8">
              <a:defRPr sz="1800"/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17" name="Shape 17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09.01.2024</a:t>
            </a:r>
          </a:p>
        </p:txBody>
      </p:sp>
      <p:sp>
        <p:nvSpPr>
          <p:cNvPr id="18" name="Shape 18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Group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09.01.2024</a:t>
            </a:r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Group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defPPr/>
            <a:lvl1pPr marL="0" lvl="0" indent="0">
              <a:buNone/>
              <a:defRPr sz="2400" b="1"/>
            </a:lvl1pPr>
            <a:lvl2pPr marL="457200" lvl="1" indent="0">
              <a:buNone/>
              <a:defRPr sz="2000" b="1"/>
            </a:lvl2pPr>
            <a:lvl3pPr marL="914400" lvl="2" indent="0">
              <a:buNone/>
              <a:defRPr sz="1800" b="1"/>
            </a:lvl3pPr>
            <a:lvl4pPr marL="1371600" lvl="3" indent="0">
              <a:buNone/>
              <a:defRPr sz="1600" b="1"/>
            </a:lvl4pPr>
            <a:lvl5pPr marL="1828800" lvl="4" indent="0">
              <a:buNone/>
              <a:defRPr sz="1600" b="1"/>
            </a:lvl5pPr>
            <a:lvl6pPr marL="2286000" lvl="5" indent="0">
              <a:buNone/>
              <a:defRPr sz="1600" b="1"/>
            </a:lvl6pPr>
            <a:lvl7pPr marL="2743200" lvl="6" indent="0">
              <a:buNone/>
              <a:defRPr sz="1600" b="1"/>
            </a:lvl7pPr>
            <a:lvl8pPr marL="3200400" lvl="7" indent="0">
              <a:buNone/>
              <a:defRPr sz="1600" b="1"/>
            </a:lvl8pPr>
            <a:lvl9pPr marL="3657600" lvl="8" indent="0">
              <a:buNone/>
              <a:defRPr sz="1600" b="1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71" name="Shape 7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defPPr/>
            <a:lvl1pPr lvl="0">
              <a:defRPr sz="2400"/>
            </a:lvl1pPr>
            <a:lvl2pPr lvl="1">
              <a:defRPr sz="2000"/>
            </a:lvl2pPr>
            <a:lvl3pPr lvl="2">
              <a:defRPr sz="1800"/>
            </a:lvl3pPr>
            <a:lvl4pPr lvl="3">
              <a:defRPr sz="1600"/>
            </a:lvl4pPr>
            <a:lvl5pPr lvl="4">
              <a:defRPr sz="1600"/>
            </a:lvl5pPr>
            <a:lvl6pPr lvl="5">
              <a:defRPr sz="1600"/>
            </a:lvl6pPr>
            <a:lvl7pPr lvl="6">
              <a:defRPr sz="1600"/>
            </a:lvl7pPr>
            <a:lvl8pPr lvl="7">
              <a:defRPr sz="1600"/>
            </a:lvl8pPr>
            <a:lvl9pPr lvl="8">
              <a:defRPr sz="1600"/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72" name="Shape 7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defPPr/>
            <a:lvl1pPr marL="0" lvl="0" indent="0">
              <a:buNone/>
              <a:defRPr sz="2400" b="1"/>
            </a:lvl1pPr>
            <a:lvl2pPr marL="457200" lvl="1" indent="0">
              <a:buNone/>
              <a:defRPr sz="2000" b="1"/>
            </a:lvl2pPr>
            <a:lvl3pPr marL="914400" lvl="2" indent="0">
              <a:buNone/>
              <a:defRPr sz="1800" b="1"/>
            </a:lvl3pPr>
            <a:lvl4pPr marL="1371600" lvl="3" indent="0">
              <a:buNone/>
              <a:defRPr sz="1600" b="1"/>
            </a:lvl4pPr>
            <a:lvl5pPr marL="1828800" lvl="4" indent="0">
              <a:buNone/>
              <a:defRPr sz="1600" b="1"/>
            </a:lvl5pPr>
            <a:lvl6pPr marL="2286000" lvl="5" indent="0">
              <a:buNone/>
              <a:defRPr sz="1600" b="1"/>
            </a:lvl6pPr>
            <a:lvl7pPr marL="2743200" lvl="6" indent="0">
              <a:buNone/>
              <a:defRPr sz="1600" b="1"/>
            </a:lvl7pPr>
            <a:lvl8pPr marL="3200400" lvl="7" indent="0">
              <a:buNone/>
              <a:defRPr sz="1600" b="1"/>
            </a:lvl8pPr>
            <a:lvl9pPr marL="3657600" lvl="8" indent="0">
              <a:buNone/>
              <a:defRPr sz="1600" b="1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defPPr/>
            <a:lvl1pPr lvl="0">
              <a:defRPr sz="2400"/>
            </a:lvl1pPr>
            <a:lvl2pPr lvl="1">
              <a:defRPr sz="2000"/>
            </a:lvl2pPr>
            <a:lvl3pPr lvl="2">
              <a:defRPr sz="1800"/>
            </a:lvl3pPr>
            <a:lvl4pPr lvl="3">
              <a:defRPr sz="1600"/>
            </a:lvl4pPr>
            <a:lvl5pPr lvl="4">
              <a:defRPr sz="1600"/>
            </a:lvl5pPr>
            <a:lvl6pPr lvl="5">
              <a:defRPr sz="1600"/>
            </a:lvl6pPr>
            <a:lvl7pPr lvl="6">
              <a:defRPr sz="1600"/>
            </a:lvl7pPr>
            <a:lvl8pPr lvl="7">
              <a:defRPr sz="1600"/>
            </a:lvl8pPr>
            <a:lvl9pPr lvl="8">
              <a:defRPr sz="1600"/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09.01.2024</a:t>
            </a:r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Title, Text and Object">
    <p:spTree>
      <p:nvGrpSpPr>
        <p:cNvPr id="1" name="Group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defPPr/>
            <a:lvl1pPr lvl="0" algn="l">
              <a:defRPr sz="2000" b="1"/>
            </a:lvl1pPr>
          </a:lstStyle>
          <a:p>
            <a:r>
              <a:t>Образец заголовка</a:t>
            </a:r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defPPr/>
            <a:lvl1pPr lvl="0">
              <a:defRPr sz="3200"/>
            </a:lvl1pPr>
            <a:lvl2pPr lvl="1">
              <a:defRPr sz="2800"/>
            </a:lvl2pPr>
            <a:lvl3pPr lvl="2">
              <a:defRPr sz="2400"/>
            </a:lvl3pPr>
            <a:lvl4pPr lvl="3">
              <a:defRPr sz="2000"/>
            </a:lvl4pPr>
            <a:lvl5pPr lvl="4">
              <a:defRPr sz="2000"/>
            </a:lvl5pPr>
            <a:lvl6pPr lvl="5">
              <a:defRPr sz="2000"/>
            </a:lvl6pPr>
            <a:lvl7pPr lvl="6">
              <a:defRPr sz="2000"/>
            </a:lvl7pPr>
            <a:lvl8pPr lvl="7">
              <a:defRPr sz="2000"/>
            </a:lvl8pPr>
            <a:lvl9pPr lvl="8">
              <a:defRPr sz="2000"/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1400"/>
            </a:lvl1pPr>
            <a:lvl2pPr marL="457200" lvl="1" indent="0">
              <a:buNone/>
              <a:defRPr sz="1200"/>
            </a:lvl2pPr>
            <a:lvl3pPr marL="914400" lvl="2" indent="0">
              <a:buNone/>
              <a:defRPr sz="1000"/>
            </a:lvl3pPr>
            <a:lvl4pPr marL="1371600" lvl="3" indent="0">
              <a:buNone/>
              <a:defRPr sz="900"/>
            </a:lvl4pPr>
            <a:lvl5pPr marL="1828800" lvl="4" indent="0">
              <a:buNone/>
              <a:defRPr sz="900"/>
            </a:lvl5pPr>
            <a:lvl6pPr marL="2286000" lvl="5" indent="0">
              <a:buNone/>
              <a:defRPr sz="900"/>
            </a:lvl6pPr>
            <a:lvl7pPr marL="2743200" lvl="6" indent="0">
              <a:buNone/>
              <a:defRPr sz="900"/>
            </a:lvl7pPr>
            <a:lvl8pPr marL="3200400" lvl="7" indent="0">
              <a:buNone/>
              <a:defRPr sz="900"/>
            </a:lvl8pPr>
            <a:lvl9pPr marL="3657600" lvl="8" indent="0">
              <a:buNone/>
              <a:defRPr sz="9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09.01.2024</a:t>
            </a:r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Title and Picture">
    <p:spTree>
      <p:nvGrpSpPr>
        <p:cNvPr id="1" name="Group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7"/>
          </a:xfrm>
          <a:prstGeom prst="rect">
            <a:avLst/>
          </a:prstGeom>
        </p:spPr>
        <p:txBody>
          <a:bodyPr anchor="b"/>
          <a:lstStyle>
            <a:defPPr/>
            <a:lvl1pPr lvl="0" algn="l">
              <a:defRPr sz="2000" b="1"/>
            </a:lvl1pPr>
          </a:lstStyle>
          <a:p>
            <a:r>
              <a:t>Образец заголовка</a:t>
            </a:r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3200"/>
            </a:lvl1pPr>
            <a:lvl2pPr marL="457200" lvl="1" indent="0">
              <a:buNone/>
              <a:defRPr sz="2800"/>
            </a:lvl2pPr>
            <a:lvl3pPr marL="914400" lvl="2" indent="0">
              <a:buNone/>
              <a:defRPr sz="2400"/>
            </a:lvl3pPr>
            <a:lvl4pPr marL="1371600" lvl="3" indent="0">
              <a:buNone/>
              <a:defRPr sz="2000"/>
            </a:lvl4pPr>
            <a:lvl5pPr marL="1828800" lvl="4" indent="0">
              <a:buNone/>
              <a:defRPr sz="2000"/>
            </a:lvl5pPr>
            <a:lvl6pPr marL="2286000" lvl="5" indent="0">
              <a:buNone/>
              <a:defRPr sz="2000"/>
            </a:lvl6pPr>
            <a:lvl7pPr marL="2743200" lvl="6" indent="0">
              <a:buNone/>
              <a:defRPr sz="2000"/>
            </a:lvl7pPr>
            <a:lvl8pPr marL="3200400" lvl="7" indent="0">
              <a:buNone/>
              <a:defRPr sz="2000"/>
            </a:lvl8pPr>
            <a:lvl9pPr marL="3657600" lvl="8" indent="0">
              <a:buNone/>
              <a:defRPr sz="2000"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1400"/>
            </a:lvl1pPr>
            <a:lvl2pPr marL="457200" lvl="1" indent="0">
              <a:buNone/>
              <a:defRPr sz="1200"/>
            </a:lvl2pPr>
            <a:lvl3pPr marL="914400" lvl="2" indent="0">
              <a:buNone/>
              <a:defRPr sz="1000"/>
            </a:lvl3pPr>
            <a:lvl4pPr marL="1371600" lvl="3" indent="0">
              <a:buNone/>
              <a:defRPr sz="900"/>
            </a:lvl4pPr>
            <a:lvl5pPr marL="1828800" lvl="4" indent="0">
              <a:buNone/>
              <a:defRPr sz="900"/>
            </a:lvl5pPr>
            <a:lvl6pPr marL="2286000" lvl="5" indent="0">
              <a:buNone/>
              <a:defRPr sz="900"/>
            </a:lvl6pPr>
            <a:lvl7pPr marL="2743200" lvl="6" indent="0">
              <a:buNone/>
              <a:defRPr sz="900"/>
            </a:lvl7pPr>
            <a:lvl8pPr marL="3200400" lvl="7" indent="0">
              <a:buNone/>
              <a:defRPr sz="900"/>
            </a:lvl8pPr>
            <a:lvl9pPr marL="3657600" lvl="8" indent="0">
              <a:buNone/>
              <a:defRPr sz="9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09.01.2024</a:t>
            </a:r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Group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r>
              <a:t>Образец заголовка</a:t>
            </a:r>
          </a:p>
        </p:txBody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Shape 4"/>
          <p:cNvSpPr txBox="1">
            <a:spLocks noGrp="1"/>
          </p:cNvSpPr>
          <p:nvPr>
            <p:ph type="dt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09.01.2024</a:t>
            </a:r>
          </a:p>
        </p:txBody>
      </p:sp>
      <p:sp>
        <p:nvSpPr>
          <p:cNvPr id="5" name="Shape 5"/>
          <p:cNvSpPr txBox="1"/>
          <p:nvPr/>
        </p:nvSpPr>
        <p:spPr>
          <a:xfrm rot="19885710">
            <a:off x="323528" y="2690336"/>
            <a:ext cx="8496944" cy="14773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0" b="1" i="1">
                <a:solidFill>
                  <a:schemeClr val="tx2">
                    <a:lumMod val="60000"/>
                    <a:lumOff val="40000"/>
                    <a:alpha val="14000"/>
                  </a:schemeClr>
                </a:solidFill>
                <a:latin typeface="Times New Roman"/>
                <a:ea typeface="Times New Roman"/>
                <a:cs typeface="Times New Roman"/>
              </a:rPr>
              <a:t>@elvira__expert</a:t>
            </a:r>
          </a:p>
        </p:txBody>
      </p:sp>
      <p:sp>
        <p:nvSpPr>
          <p:cNvPr id="6" name="Shape 6"/>
          <p:cNvSpPr txBox="1">
            <a:spLocks noGrp="1"/>
          </p:cNvSpPr>
          <p:nvPr>
            <p:ph type="ft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‹#›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defPPr/>
      <a:lvl1pPr lvl="0" algn="ctr"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defPPr/>
      <a:lvl1pPr marL="342900" lvl="0" indent="-342900" algn="l"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/>
      <a:lvl1pPr marL="0" lvl="0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cntd.ru/document/1301373571#BQI0P0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cntd.ru/document/1301373571#7DG0K9" TargetMode="Externa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cntd.ru/document/1301373571#7DQ0KB" TargetMode="Externa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cntd.ru/document/1301373572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cntd.ru/document/1301373572#7DC0K7" TargetMode="Externa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cntd.ru/document/1301373572#7DO0KD" TargetMode="External"/><Relationship Id="rId2" Type="http://schemas.openxmlformats.org/officeDocument/2006/relationships/hyperlink" Target="https://docs.cntd.ru/document/1301373572#7DG0K9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docs.cntd.ru/document/1301373572#7DC0K7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nsultant.ru/document/cons_doc_LAW_140174/95d9ecc180e13e58ff632723375f109b36986b8c/" TargetMode="External"/><Relationship Id="rId2" Type="http://schemas.openxmlformats.org/officeDocument/2006/relationships/hyperlink" Target="https://www.consultant.ru/document/cons_doc_LAW_140174/" TargetMode="Externa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cntd.ru/document/1301373572#7DC0K7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nsultant.ru/document/cons_doc_LAW_140174/95d9ecc180e13e58ff632723375f109b36986b8c/" TargetMode="External"/><Relationship Id="rId2" Type="http://schemas.openxmlformats.org/officeDocument/2006/relationships/hyperlink" Target="https://www.consultant.ru/document/cons_doc_LAW_140174/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cntd.ru/document/1301373571" TargetMode="External"/><Relationship Id="rId2" Type="http://schemas.openxmlformats.org/officeDocument/2006/relationships/hyperlink" Target="https://docs.cntd.ru/document/1301373572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cntd.ru/document/130137357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cntd.ru/document/1301373571#7DG0K9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cntd.ru/document/1301373571#7DK0KA" TargetMode="External"/><Relationship Id="rId2" Type="http://schemas.openxmlformats.org/officeDocument/2006/relationships/hyperlink" Target="https://docs.cntd.ru/document/1301373571#7DK0KB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/>
        </p:nvSpPr>
        <p:spPr>
          <a:xfrm>
            <a:off x="7010400" y="871335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>
              <a:solidFill>
                <a:srgbClr val="000000">
                  <a:tint val="75000"/>
                </a:srgbClr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79" name="Shape 79"/>
          <p:cNvSpPr/>
          <p:nvPr/>
        </p:nvSpPr>
        <p:spPr>
          <a:xfrm>
            <a:off x="215516" y="2058811"/>
            <a:ext cx="8712968" cy="3139321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6600" b="1">
                <a:solidFill>
                  <a:srgbClr val="002060"/>
                </a:solidFill>
                <a:latin typeface="Calibri"/>
                <a:ea typeface="Calibri"/>
                <a:cs typeface="Calibri"/>
              </a:rPr>
              <a:t>Государственная итоговая аттестация </a:t>
            </a:r>
          </a:p>
          <a:p>
            <a:pPr marL="0" indent="0" algn="ctr"/>
            <a:r>
              <a:rPr sz="6600" b="1">
                <a:solidFill>
                  <a:srgbClr val="002060"/>
                </a:solidFill>
                <a:latin typeface="Calibri"/>
                <a:ea typeface="Calibri"/>
                <a:cs typeface="Calibri"/>
              </a:rPr>
              <a:t>2024г.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/>
          <p:nvPr/>
        </p:nvSpPr>
        <p:spPr>
          <a:xfrm rot="10800000">
            <a:off x="10083140" y="247173"/>
            <a:ext cx="51634" cy="45719"/>
          </a:xfrm>
          <a:prstGeom prst="rect">
            <a:avLst/>
          </a:prstGeom>
          <a:noFill/>
        </p:spPr>
        <p:txBody>
          <a:bodyPr vert="horz" wrap="square" lIns="91440" tIns="45720" rIns="91440" bIns="45720" anchor="t"/>
          <a:lstStyle/>
          <a:p>
            <a:pPr marL="0" indent="0" algn="l"/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0" name="Shape 140"/>
          <p:cNvSpPr txBox="1"/>
          <p:nvPr/>
        </p:nvSpPr>
        <p:spPr>
          <a:xfrm>
            <a:off x="5153756" y="292893"/>
            <a:ext cx="4896544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2200" b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ДАТЫ ЭКЗАМЕНОВ</a:t>
            </a:r>
          </a:p>
        </p:txBody>
      </p:sp>
      <p:sp>
        <p:nvSpPr>
          <p:cNvPr id="141" name="Shape 141"/>
          <p:cNvSpPr txBox="1"/>
          <p:nvPr/>
        </p:nvSpPr>
        <p:spPr>
          <a:xfrm>
            <a:off x="16913" y="723780"/>
            <a:ext cx="936104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2000" b="1" i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Основной этап. Для других категорий участников ГИА смотрим в Приказе</a:t>
            </a:r>
          </a:p>
        </p:txBody>
      </p:sp>
      <p:sp>
        <p:nvSpPr>
          <p:cNvPr id="142" name="Shape 142"/>
          <p:cNvSpPr txBox="1"/>
          <p:nvPr/>
        </p:nvSpPr>
        <p:spPr>
          <a:xfrm>
            <a:off x="395536" y="1268760"/>
            <a:ext cx="7206492" cy="512448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450215" algn="just">
              <a:spcAft>
                <a:spcPts val="1000"/>
              </a:spcAft>
            </a:pPr>
            <a:r>
              <a:rPr sz="1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23 мая (четверг) – география, литература, химия;</a:t>
            </a:r>
            <a:endParaRPr sz="180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marL="0" indent="450215" algn="just">
              <a:spcAft>
                <a:spcPts val="1000"/>
              </a:spcAft>
            </a:pPr>
            <a:r>
              <a:rPr sz="1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28 мая (вторник) – русский язык;</a:t>
            </a:r>
            <a:endParaRPr sz="180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marL="0" indent="450215" algn="just">
              <a:spcAft>
                <a:spcPts val="1000"/>
              </a:spcAft>
            </a:pPr>
            <a:r>
              <a:rPr sz="1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31 мая (пятница) – ЕГЭ по математике базового уровня, ЕГЭ по математике профильного уровня;</a:t>
            </a:r>
            <a:endParaRPr sz="180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marL="0" indent="450215" algn="just">
              <a:spcAft>
                <a:spcPts val="1000"/>
              </a:spcAft>
            </a:pPr>
            <a:r>
              <a:rPr sz="1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4 июня (вторник) – обществознание;</a:t>
            </a:r>
            <a:endParaRPr sz="180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marL="0" indent="450215" algn="just">
              <a:spcAft>
                <a:spcPts val="1000"/>
              </a:spcAft>
            </a:pPr>
            <a:r>
              <a:rPr sz="1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7 июня (пятница) – информатика;</a:t>
            </a:r>
            <a:endParaRPr sz="180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marL="0" indent="450215" algn="just">
              <a:spcAft>
                <a:spcPts val="1000"/>
              </a:spcAft>
            </a:pPr>
            <a:r>
              <a:rPr sz="1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8 июня (суббота) – информатика;</a:t>
            </a:r>
            <a:endParaRPr sz="180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marL="0" indent="450215" algn="just">
              <a:spcAft>
                <a:spcPts val="1000"/>
              </a:spcAft>
            </a:pPr>
            <a:r>
              <a:rPr sz="1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10 июня (понедельник) – история, физика;</a:t>
            </a:r>
            <a:endParaRPr sz="180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marL="0" indent="450215" algn="just">
              <a:spcAft>
                <a:spcPts val="1000"/>
              </a:spcAft>
            </a:pPr>
            <a:r>
              <a:rPr sz="1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13 июня (четверг) – биология, иностранные языки (английский, испанский, китайский, немецкий, французский) (письменная часть);</a:t>
            </a:r>
            <a:endParaRPr sz="180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marL="0" indent="450215" algn="just">
              <a:spcAft>
                <a:spcPts val="1000"/>
              </a:spcAft>
            </a:pPr>
            <a:r>
              <a:rPr sz="1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17 июня (понедельник) – иностранные языки (английский, испанский, китайский, немецкий, французский) (устная часть);</a:t>
            </a:r>
            <a:endParaRPr sz="180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marL="0" indent="450215" algn="just">
              <a:spcAft>
                <a:spcPts val="1000"/>
              </a:spcAft>
            </a:pPr>
            <a:r>
              <a:rPr sz="1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18 июня (вторник) – иностранные языки (английский, испанский, китайский, немецкий, французский) (устная часть).</a:t>
            </a:r>
            <a:endParaRPr sz="180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/>
        </p:nvSpPr>
        <p:spPr>
          <a:xfrm rot="10800000">
            <a:off x="10083140" y="247173"/>
            <a:ext cx="51634" cy="45719"/>
          </a:xfrm>
          <a:prstGeom prst="rect">
            <a:avLst/>
          </a:prstGeom>
          <a:noFill/>
        </p:spPr>
        <p:txBody>
          <a:bodyPr vert="horz" wrap="square" lIns="91440" tIns="45720" rIns="91440" bIns="45720" anchor="t"/>
          <a:lstStyle/>
          <a:p>
            <a:pPr marL="0" indent="0" algn="l"/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5" name="Shape 145"/>
          <p:cNvSpPr txBox="1"/>
          <p:nvPr/>
        </p:nvSpPr>
        <p:spPr>
          <a:xfrm>
            <a:off x="5153756" y="292893"/>
            <a:ext cx="4896544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2200" b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ВРЕМЯ ЭКЗАМЕНОВ</a:t>
            </a:r>
          </a:p>
        </p:txBody>
      </p:sp>
      <p:sp>
        <p:nvSpPr>
          <p:cNvPr id="146" name="Shape 146"/>
          <p:cNvSpPr txBox="1"/>
          <p:nvPr/>
        </p:nvSpPr>
        <p:spPr>
          <a:xfrm>
            <a:off x="827584" y="1119810"/>
            <a:ext cx="7992889" cy="47346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/>
            <a:lvl1pPr marL="0" lvl="0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50215" algn="l">
              <a:spcAft>
                <a:spcPts val="1000"/>
              </a:spcAft>
            </a:pPr>
            <a:r>
              <a:rPr sz="20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Продолжительность ЕГЭ: </a:t>
            </a:r>
          </a:p>
          <a:p>
            <a:pPr marL="285750" indent="-285750">
              <a:spcAft>
                <a:spcPts val="1000"/>
              </a:spcAft>
              <a:buFont typeface="Arial"/>
              <a:buChar char="•"/>
            </a:pPr>
            <a:r>
              <a:rPr sz="2000">
                <a:latin typeface="Times New Roman"/>
                <a:ea typeface="Times New Roman"/>
                <a:cs typeface="Times New Roman"/>
              </a:rPr>
              <a:t>по биологии, информатике, литературе, математике профильного уровня, физике составляет 3 часа 55 минут (235 минут); </a:t>
            </a:r>
          </a:p>
          <a:p>
            <a:pPr marL="285750" indent="-285750">
              <a:spcAft>
                <a:spcPts val="1000"/>
              </a:spcAft>
              <a:buFont typeface="Arial"/>
              <a:buChar char="•"/>
            </a:pPr>
            <a:r>
              <a:rPr sz="2000">
                <a:latin typeface="Times New Roman"/>
                <a:ea typeface="Times New Roman"/>
                <a:cs typeface="Times New Roman"/>
              </a:rPr>
              <a:t>по истории, обществознанию, русскому языку, химии – 3 часа 30 минут (210 минут); </a:t>
            </a:r>
          </a:p>
          <a:p>
            <a:pPr marL="285750" indent="-285750">
              <a:spcAft>
                <a:spcPts val="1000"/>
              </a:spcAft>
              <a:buFont typeface="Arial"/>
              <a:buChar char="•"/>
            </a:pPr>
            <a:r>
              <a:rPr sz="2000">
                <a:latin typeface="Times New Roman"/>
                <a:ea typeface="Times New Roman"/>
                <a:cs typeface="Times New Roman"/>
              </a:rPr>
              <a:t>по иностранным языкам (английский, испанский, немецкий, французский) (письменная часть) – 3 часа 10 минут (190 минут); </a:t>
            </a:r>
          </a:p>
          <a:p>
            <a:pPr marL="285750" indent="-285750">
              <a:spcAft>
                <a:spcPts val="1000"/>
              </a:spcAft>
              <a:buFont typeface="Arial"/>
              <a:buChar char="•"/>
            </a:pPr>
            <a:r>
              <a:rPr sz="2000">
                <a:latin typeface="Times New Roman"/>
                <a:ea typeface="Times New Roman"/>
                <a:cs typeface="Times New Roman"/>
              </a:rPr>
              <a:t>по географии, иностранному языку (китайский) (письменная часть), математике базового уровня – 3 часа </a:t>
            </a:r>
            <a:br>
              <a:rPr sz="2000">
                <a:latin typeface="Times New Roman"/>
                <a:ea typeface="Times New Roman"/>
                <a:cs typeface="Times New Roman"/>
              </a:rPr>
            </a:br>
            <a:r>
              <a:rPr sz="2000">
                <a:latin typeface="Times New Roman"/>
                <a:ea typeface="Times New Roman"/>
                <a:cs typeface="Times New Roman"/>
              </a:rPr>
              <a:t>(180 минут); </a:t>
            </a:r>
          </a:p>
          <a:p>
            <a:pPr marL="285750" indent="-285750">
              <a:spcAft>
                <a:spcPts val="1000"/>
              </a:spcAft>
              <a:buFont typeface="Arial"/>
              <a:buChar char="•"/>
            </a:pPr>
            <a:r>
              <a:rPr sz="2000">
                <a:latin typeface="Times New Roman"/>
                <a:ea typeface="Times New Roman"/>
                <a:cs typeface="Times New Roman"/>
              </a:rPr>
              <a:t>по иностранным языкам (английский, испанский, немецкий, французский) (устная часть) – 17 минут; по иностранному языку (китайский) (устная часть) – 14 минут.</a:t>
            </a:r>
            <a:endParaRPr sz="2000">
              <a:latin typeface="Calibri"/>
              <a:ea typeface="Calibri"/>
              <a:cs typeface="Calibri"/>
            </a:endParaRPr>
          </a:p>
        </p:txBody>
      </p:sp>
      <p:sp>
        <p:nvSpPr>
          <p:cNvPr id="147" name="Shape 147"/>
          <p:cNvSpPr txBox="1"/>
          <p:nvPr/>
        </p:nvSpPr>
        <p:spPr>
          <a:xfrm>
            <a:off x="971600" y="6021288"/>
            <a:ext cx="7432492" cy="646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800" b="1" i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Дополнительную информацию по экзаменам смотрите </a:t>
            </a:r>
          </a:p>
          <a:p>
            <a:pPr marL="0" indent="0" algn="ctr"/>
            <a:r>
              <a:rPr sz="1800" b="1" i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в «Памятке для родителей»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/>
        </p:nvSpPr>
        <p:spPr>
          <a:xfrm>
            <a:off x="7010400" y="871335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>
              <a:solidFill>
                <a:srgbClr val="000000">
                  <a:tint val="75000"/>
                </a:srgbClr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50" name="Shape 150"/>
          <p:cNvSpPr/>
          <p:nvPr/>
        </p:nvSpPr>
        <p:spPr>
          <a:xfrm>
            <a:off x="467544" y="35485"/>
            <a:ext cx="8712968" cy="1323439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4000" b="1">
                <a:solidFill>
                  <a:srgbClr val="002060"/>
                </a:solidFill>
                <a:latin typeface="Calibri"/>
                <a:ea typeface="Calibri"/>
                <a:cs typeface="Calibri"/>
              </a:rPr>
              <a:t>Государственная итоговая аттестация для обучающихся с ОВЗ</a:t>
            </a:r>
          </a:p>
        </p:txBody>
      </p:sp>
      <p:sp>
        <p:nvSpPr>
          <p:cNvPr id="151" name="Shape 151"/>
          <p:cNvSpPr txBox="1"/>
          <p:nvPr/>
        </p:nvSpPr>
        <p:spPr>
          <a:xfrm>
            <a:off x="791580" y="5373216"/>
            <a:ext cx="777686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800" b="1" i="1" u="sng">
                <a:solidFill>
                  <a:srgbClr val="444444"/>
                </a:solidFill>
                <a:latin typeface="Arial"/>
                <a:ea typeface="Arial"/>
                <a:cs typeface="Arial"/>
              </a:rPr>
              <a:t>С УКАЗАННЫМИ ДОКУМЕНТАМИ</a:t>
            </a:r>
          </a:p>
          <a:p>
            <a:pPr marL="0" indent="0" algn="ctr"/>
            <a:r>
              <a:rPr sz="1800" b="1" i="1" u="sng">
                <a:solidFill>
                  <a:srgbClr val="444444"/>
                </a:solidFill>
                <a:latin typeface="Arial"/>
                <a:ea typeface="Arial"/>
                <a:cs typeface="Arial"/>
              </a:rPr>
              <a:t>ПОДОЙТИ К ЗАВУЧУ ЛИЧНО, ВСЕ ВОПРОСЫ РЕШАЕМ В ИНДИВВИДУАЛЬНОМ ПОРЯДКЕ</a:t>
            </a:r>
          </a:p>
        </p:txBody>
      </p:sp>
      <p:sp>
        <p:nvSpPr>
          <p:cNvPr id="152" name="Shape 152"/>
          <p:cNvSpPr txBox="1"/>
          <p:nvPr/>
        </p:nvSpPr>
        <p:spPr>
          <a:xfrm>
            <a:off x="413538" y="1340768"/>
            <a:ext cx="8532948" cy="369331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ГИА по желанию проводится в форме ЕГЭ. При этом допускается сочетание форм проведения ГИА (ЕГЭ и ГВЭ).</a:t>
            </a:r>
          </a:p>
          <a:p>
            <a:pPr marL="0" indent="0" algn="just"/>
            <a:r>
              <a:rPr sz="1800">
                <a:solidFill>
                  <a:srgbClr val="444444"/>
                </a:solidFill>
                <a:latin typeface="Arial"/>
                <a:ea typeface="Arial"/>
                <a:cs typeface="Arial"/>
              </a:rPr>
              <a:t> </a:t>
            </a:r>
          </a:p>
          <a:p>
            <a:pPr marL="0" indent="0" algn="just"/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Обучающиеся с ограниченными возможностями здоровья, экстерны с ограниченными возможностями здоровья</a:t>
            </a:r>
            <a:r>
              <a:rPr sz="1800" b="0" i="0">
                <a:solidFill>
                  <a:srgbClr val="FF000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при подаче заявления предъявляют оригинал или заверенную </a:t>
            </a:r>
            <a:r>
              <a:rPr sz="1800" b="0" i="0">
                <a:solidFill>
                  <a:srgbClr val="FF0000"/>
                </a:solidFill>
                <a:latin typeface="Arial"/>
                <a:ea typeface="Arial"/>
                <a:cs typeface="Arial"/>
              </a:rPr>
              <a:t>копию рекомендаций психолого-медико-педагогической комисси</a:t>
            </a:r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и (далее - ПМПК), а обучающиеся- </a:t>
            </a:r>
            <a:r>
              <a:rPr sz="1800" b="0" i="0">
                <a:solidFill>
                  <a:srgbClr val="FF0000"/>
                </a:solidFill>
                <a:latin typeface="Arial"/>
                <a:ea typeface="Arial"/>
                <a:cs typeface="Arial"/>
              </a:rPr>
              <a:t>дети-инвалиды</a:t>
            </a:r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 и </a:t>
            </a:r>
            <a:r>
              <a:rPr sz="1800" b="0" i="0">
                <a:solidFill>
                  <a:srgbClr val="FF0000"/>
                </a:solidFill>
                <a:latin typeface="Arial"/>
                <a:ea typeface="Arial"/>
                <a:cs typeface="Arial"/>
              </a:rPr>
              <a:t>инвалиды (в т.ч. экстерны)</a:t>
            </a:r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 - </a:t>
            </a:r>
            <a:r>
              <a:rPr sz="1800" b="0" i="0">
                <a:solidFill>
                  <a:srgbClr val="FF0000"/>
                </a:solidFill>
                <a:latin typeface="Arial"/>
                <a:ea typeface="Arial"/>
                <a:cs typeface="Arial"/>
              </a:rPr>
              <a:t>оригинал или заверенную копию справки</a:t>
            </a:r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, подтверждающей факт установления инвалидности, выданной федеральным государственным учреждением медико-социальной экспертизы (далее - справка, подтверждающая инвалидность), а </a:t>
            </a:r>
            <a:r>
              <a:rPr sz="1800" b="0" i="0">
                <a:solidFill>
                  <a:srgbClr val="FF0000"/>
                </a:solidFill>
                <a:latin typeface="Arial"/>
                <a:ea typeface="Arial"/>
                <a:cs typeface="Arial"/>
              </a:rPr>
              <a:t>также оригинал или заверенную копию рекомендаций ПМПК </a:t>
            </a:r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в случаях, установленных </a:t>
            </a:r>
            <a:r>
              <a:rPr sz="1800" b="0" i="0" u="sng">
                <a:solidFill>
                  <a:schemeClr val="tx1"/>
                </a:solidFill>
                <a:latin typeface="Arial"/>
                <a:ea typeface="Arial"/>
                <a:cs typeface="Arial"/>
                <a:hlinkClick r:id="rId2"/>
              </a:rPr>
              <a:t>пунктом 60 Порядка</a:t>
            </a:r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.</a:t>
            </a:r>
          </a:p>
          <a:p>
            <a:pPr marL="0" indent="0" algn="just"/>
            <a:endParaRPr sz="1800">
              <a:solidFill>
                <a:srgbClr val="444444"/>
              </a:solidFill>
              <a:highlight>
                <a:srgbClr val="FFFF00"/>
              </a:highlight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/>
          <p:nvPr/>
        </p:nvSpPr>
        <p:spPr>
          <a:xfrm>
            <a:off x="7010400" y="871335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>
              <a:solidFill>
                <a:srgbClr val="000000">
                  <a:tint val="75000"/>
                </a:srgbClr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55" name="Shape 155"/>
          <p:cNvSpPr/>
          <p:nvPr/>
        </p:nvSpPr>
        <p:spPr>
          <a:xfrm>
            <a:off x="215516" y="97654"/>
            <a:ext cx="8712968" cy="707886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4000" b="1">
                <a:solidFill>
                  <a:srgbClr val="002060"/>
                </a:solidFill>
                <a:latin typeface="Calibri"/>
                <a:ea typeface="Calibri"/>
                <a:cs typeface="Calibri"/>
              </a:rPr>
              <a:t>Итоговое сочинение (изложение)</a:t>
            </a:r>
          </a:p>
        </p:txBody>
      </p:sp>
      <p:sp>
        <p:nvSpPr>
          <p:cNvPr id="156" name="Shape 156"/>
          <p:cNvSpPr txBox="1"/>
          <p:nvPr/>
        </p:nvSpPr>
        <p:spPr>
          <a:xfrm>
            <a:off x="539552" y="1053898"/>
            <a:ext cx="8064896" cy="55092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3200" b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Общая информация:</a:t>
            </a:r>
          </a:p>
          <a:p>
            <a:pPr marL="0" indent="0" algn="l"/>
            <a:r>
              <a:rPr sz="3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Результатом итогового сочинения является «зачет» – допуск к ГИА или «незачет».</a:t>
            </a:r>
          </a:p>
          <a:p>
            <a:pPr marL="0" indent="0" algn="ctr"/>
            <a:endParaRPr sz="3200" i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r>
              <a:rPr sz="3200" i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 отрицательном результате есть возможность пересдачи.</a:t>
            </a:r>
          </a:p>
          <a:p>
            <a:pPr marL="0" indent="0" algn="l"/>
            <a:endParaRPr sz="3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r>
              <a:rPr sz="3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Основная дата: 06.12.2023г.</a:t>
            </a:r>
          </a:p>
          <a:p>
            <a:pPr marL="0" indent="0" algn="l"/>
            <a:r>
              <a:rPr sz="3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Время написания: 3ч. 55 мин.</a:t>
            </a:r>
          </a:p>
          <a:p>
            <a:pPr marL="0" indent="0" algn="l"/>
            <a:endParaRPr sz="3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r>
              <a:rPr sz="3200" i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Даты пересдачи: 7февраля, 1 апреля 2024г.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/>
          <p:nvPr/>
        </p:nvSpPr>
        <p:spPr>
          <a:xfrm>
            <a:off x="215516" y="151029"/>
            <a:ext cx="871296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800" b="1">
                <a:solidFill>
                  <a:srgbClr val="22272F"/>
                </a:solidFill>
                <a:latin typeface="PT Serif"/>
                <a:ea typeface="PT Serif"/>
                <a:cs typeface="PT Serif"/>
              </a:rPr>
              <a:t>ГИА-11</a:t>
            </a:r>
          </a:p>
          <a:p>
            <a:pPr marL="0" indent="0" algn="l"/>
            <a:r>
              <a:rPr sz="1800" b="1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 III. Итоговое сочинение (изложение)</a:t>
            </a:r>
          </a:p>
        </p:txBody>
      </p:sp>
      <p:sp>
        <p:nvSpPr>
          <p:cNvPr id="159" name="Shape 159"/>
          <p:cNvSpPr/>
          <p:nvPr/>
        </p:nvSpPr>
        <p:spPr>
          <a:xfrm>
            <a:off x="25230138" y="-98425"/>
            <a:ext cx="104775" cy="219075"/>
          </a:xfrm>
          <a:prstGeom prst="rect">
            <a:avLst/>
          </a:prstGeom>
          <a:noFill/>
        </p:spPr>
        <p:txBody>
          <a:bodyPr vert="horz" wrap="square" lIns="91440" tIns="45720" rIns="91440" bIns="45720" anchor="t"/>
          <a:lstStyle/>
          <a:p>
            <a:pPr marL="0" indent="0" algn="l"/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0" name="Shape 160"/>
          <p:cNvSpPr/>
          <p:nvPr/>
        </p:nvSpPr>
        <p:spPr>
          <a:xfrm>
            <a:off x="39730364" y="-98425"/>
            <a:ext cx="104775" cy="219075"/>
          </a:xfrm>
          <a:prstGeom prst="rect">
            <a:avLst/>
          </a:prstGeom>
          <a:noFill/>
        </p:spPr>
        <p:txBody>
          <a:bodyPr vert="horz" wrap="square" lIns="91440" tIns="45720" rIns="91440" bIns="45720" anchor="t"/>
          <a:lstStyle/>
          <a:p>
            <a:pPr marL="0" indent="0" algn="l"/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1" name="Shape 161"/>
          <p:cNvSpPr/>
          <p:nvPr/>
        </p:nvSpPr>
        <p:spPr>
          <a:xfrm rot="10800000">
            <a:off x="24701654" y="1485662"/>
            <a:ext cx="93738" cy="45719"/>
          </a:xfrm>
          <a:prstGeom prst="rect">
            <a:avLst/>
          </a:prstGeom>
          <a:noFill/>
        </p:spPr>
        <p:txBody>
          <a:bodyPr vert="horz" wrap="square" lIns="91440" tIns="45720" rIns="91440" bIns="45720" anchor="t"/>
          <a:lstStyle/>
          <a:p>
            <a:pPr marL="0" indent="0" algn="l"/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2" name="Shape 162"/>
          <p:cNvSpPr txBox="1"/>
          <p:nvPr/>
        </p:nvSpPr>
        <p:spPr>
          <a:xfrm>
            <a:off x="252744" y="908720"/>
            <a:ext cx="8676964" cy="55092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just"/>
            <a:r>
              <a:rPr sz="16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23. </a:t>
            </a:r>
            <a:r>
              <a:rPr sz="1600" b="0" i="0">
                <a:solidFill>
                  <a:srgbClr val="FF0000"/>
                </a:solidFill>
                <a:latin typeface="Arial"/>
                <a:ea typeface="Arial"/>
                <a:cs typeface="Arial"/>
              </a:rPr>
              <a:t>Заявления</a:t>
            </a:r>
            <a:r>
              <a:rPr sz="16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 об участии в итоговом сочинении (изложении) подаются </a:t>
            </a:r>
            <a:r>
              <a:rPr sz="1600" b="0" i="0">
                <a:solidFill>
                  <a:srgbClr val="FF0000"/>
                </a:solidFill>
                <a:latin typeface="Arial"/>
                <a:ea typeface="Arial"/>
                <a:cs typeface="Arial"/>
              </a:rPr>
              <a:t>не позднее чем за две недели до начала проведения итогового сочинения</a:t>
            </a:r>
            <a:r>
              <a:rPr sz="16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 (изложения):</a:t>
            </a:r>
          </a:p>
          <a:p>
            <a:pPr marL="0" indent="0" algn="just"/>
            <a:r>
              <a:rPr sz="16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/>
            </a:r>
            <a:br>
              <a:rPr sz="16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</a:br>
            <a:r>
              <a:rPr sz="16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1) лицами, указанными в </a:t>
            </a:r>
            <a:r>
              <a:rPr sz="1600" b="0" i="0" u="sng">
                <a:solidFill>
                  <a:srgbClr val="444444"/>
                </a:solidFill>
                <a:latin typeface="Arial"/>
                <a:ea typeface="Arial"/>
                <a:cs typeface="Arial"/>
                <a:hlinkClick r:id="rId2"/>
              </a:rPr>
              <a:t>пункте 7 Порядка</a:t>
            </a:r>
            <a:r>
              <a:rPr sz="16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 (за исключением экстернов), - в образовательные организации, в которых указанные лица осваивают образовательные программы среднего общего образования;</a:t>
            </a:r>
          </a:p>
          <a:p>
            <a:pPr marL="0" indent="0" algn="just"/>
            <a:endParaRPr sz="1600" b="0" i="0">
              <a:solidFill>
                <a:srgbClr val="444444"/>
              </a:solidFill>
              <a:latin typeface="Arial"/>
              <a:ea typeface="Arial"/>
              <a:cs typeface="Arial"/>
            </a:endParaRPr>
          </a:p>
          <a:p>
            <a:pPr marL="0" indent="0" algn="just"/>
            <a:r>
              <a:rPr sz="16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2) экстернами - в образовательные организации, выбранные экстернами для прохождения ГИА.</a:t>
            </a:r>
          </a:p>
          <a:p>
            <a:pPr marL="0" indent="0" algn="just"/>
            <a:endParaRPr sz="1600" b="0" i="0">
              <a:solidFill>
                <a:srgbClr val="444444"/>
              </a:solidFill>
              <a:latin typeface="Arial"/>
              <a:ea typeface="Arial"/>
              <a:cs typeface="Arial"/>
            </a:endParaRPr>
          </a:p>
          <a:p>
            <a:pPr marL="0" indent="0" algn="just"/>
            <a:r>
              <a:rPr sz="1600" b="0" i="0">
                <a:solidFill>
                  <a:srgbClr val="FF0000"/>
                </a:solidFill>
                <a:latin typeface="Arial"/>
                <a:ea typeface="Arial"/>
                <a:cs typeface="Arial"/>
              </a:rPr>
              <a:t>Заявления</a:t>
            </a:r>
            <a:r>
              <a:rPr sz="16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 об участии в итоговом сочинении (изложении) подаются лицами, указанными в </a:t>
            </a:r>
            <a:r>
              <a:rPr sz="1600" b="0" i="0" u="sng">
                <a:solidFill>
                  <a:srgbClr val="444444"/>
                </a:solidFill>
                <a:latin typeface="Arial"/>
                <a:ea typeface="Arial"/>
                <a:cs typeface="Arial"/>
                <a:hlinkClick r:id="rId2"/>
              </a:rPr>
              <a:t>пункте 7 Порядка</a:t>
            </a:r>
            <a:r>
              <a:rPr sz="16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, </a:t>
            </a:r>
            <a:r>
              <a:rPr sz="1600" b="0" i="0">
                <a:solidFill>
                  <a:srgbClr val="FF0000"/>
                </a:solidFill>
                <a:latin typeface="Arial"/>
                <a:ea typeface="Arial"/>
                <a:cs typeface="Arial"/>
              </a:rPr>
              <a:t>лично</a:t>
            </a:r>
            <a:r>
              <a:rPr sz="16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 при предъявлении документов, удостоверяющих личность, или </a:t>
            </a:r>
            <a:r>
              <a:rPr sz="1600" b="0" i="0">
                <a:solidFill>
                  <a:srgbClr val="FF0000"/>
                </a:solidFill>
                <a:latin typeface="Arial"/>
                <a:ea typeface="Arial"/>
                <a:cs typeface="Arial"/>
              </a:rPr>
              <a:t>их родителями </a:t>
            </a:r>
            <a:r>
              <a:rPr sz="16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(законными представителями) при предъявлении документов, удостоверяющих личность, или </a:t>
            </a:r>
            <a:r>
              <a:rPr sz="1600" b="0" i="0">
                <a:solidFill>
                  <a:srgbClr val="FF0000"/>
                </a:solidFill>
                <a:latin typeface="Arial"/>
                <a:ea typeface="Arial"/>
                <a:cs typeface="Arial"/>
              </a:rPr>
              <a:t>уполномоченными лицами </a:t>
            </a:r>
            <a:r>
              <a:rPr sz="16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при предъявлении документов, удостоверяющих личность, и доверенности.</a:t>
            </a:r>
          </a:p>
          <a:p>
            <a:pPr marL="0" indent="0" algn="just"/>
            <a:endParaRPr sz="1600" b="0" i="0">
              <a:solidFill>
                <a:srgbClr val="444444"/>
              </a:solidFill>
              <a:latin typeface="Arial"/>
              <a:ea typeface="Arial"/>
              <a:cs typeface="Arial"/>
            </a:endParaRPr>
          </a:p>
          <a:p>
            <a:pPr marL="0" indent="0" algn="ctr"/>
            <a:r>
              <a:rPr sz="1600" b="0" i="1">
                <a:solidFill>
                  <a:srgbClr val="444444"/>
                </a:solidFill>
                <a:latin typeface="Arial"/>
                <a:ea typeface="Arial"/>
                <a:cs typeface="Arial"/>
              </a:rPr>
              <a:t>Обучающиеся с ограниченными возможностями здоровья, экстерны с ограниченными возможностями здоровья при подаче заявлений об участии в итоговом сочинении (изложении) предъявляют оригинал или надлежащим образом заверенную копию рекомендаций ПМПК, а обучающиеся - дети-инвалиды и инвалиды, экстерны - дети-инвалиды и инвалиды - оригинал или надлежащим образом заверенную копию справки, подтверждающей инвалидность.</a:t>
            </a:r>
          </a:p>
        </p:txBody>
      </p:sp>
      <p:sp>
        <p:nvSpPr>
          <p:cNvPr id="163" name="Shape 163"/>
          <p:cNvSpPr txBox="1"/>
          <p:nvPr/>
        </p:nvSpPr>
        <p:spPr>
          <a:xfrm>
            <a:off x="4950298" y="141761"/>
            <a:ext cx="4896544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2200" b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ПОДАЧА ЗАЯВЛЕНИЙ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/>
        </p:nvSpPr>
        <p:spPr>
          <a:xfrm>
            <a:off x="215516" y="151029"/>
            <a:ext cx="871296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800" b="1">
                <a:solidFill>
                  <a:srgbClr val="22272F"/>
                </a:solidFill>
                <a:latin typeface="PT Serif"/>
                <a:ea typeface="PT Serif"/>
                <a:cs typeface="PT Serif"/>
              </a:rPr>
              <a:t>ГИА-11</a:t>
            </a:r>
          </a:p>
          <a:p>
            <a:pPr marL="0" indent="0" algn="l"/>
            <a:r>
              <a:rPr sz="1800" b="1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 III. Итоговое сочинение (изложение)</a:t>
            </a:r>
          </a:p>
        </p:txBody>
      </p:sp>
      <p:sp>
        <p:nvSpPr>
          <p:cNvPr id="166" name="Shape 166"/>
          <p:cNvSpPr/>
          <p:nvPr/>
        </p:nvSpPr>
        <p:spPr>
          <a:xfrm>
            <a:off x="25230138" y="-98425"/>
            <a:ext cx="104775" cy="219075"/>
          </a:xfrm>
          <a:prstGeom prst="rect">
            <a:avLst/>
          </a:prstGeom>
          <a:noFill/>
        </p:spPr>
        <p:txBody>
          <a:bodyPr vert="horz" wrap="square" lIns="91440" tIns="45720" rIns="91440" bIns="45720" anchor="t"/>
          <a:lstStyle/>
          <a:p>
            <a:pPr marL="0" indent="0" algn="l"/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7" name="Shape 167"/>
          <p:cNvSpPr/>
          <p:nvPr/>
        </p:nvSpPr>
        <p:spPr>
          <a:xfrm>
            <a:off x="39730364" y="-98425"/>
            <a:ext cx="104775" cy="219075"/>
          </a:xfrm>
          <a:prstGeom prst="rect">
            <a:avLst/>
          </a:prstGeom>
          <a:noFill/>
        </p:spPr>
        <p:txBody>
          <a:bodyPr vert="horz" wrap="square" lIns="91440" tIns="45720" rIns="91440" bIns="45720" anchor="t"/>
          <a:lstStyle/>
          <a:p>
            <a:pPr marL="0" indent="0" algn="l"/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8" name="Shape 168"/>
          <p:cNvSpPr/>
          <p:nvPr/>
        </p:nvSpPr>
        <p:spPr>
          <a:xfrm rot="10800000">
            <a:off x="24701654" y="1485662"/>
            <a:ext cx="93738" cy="45719"/>
          </a:xfrm>
          <a:prstGeom prst="rect">
            <a:avLst/>
          </a:prstGeom>
          <a:noFill/>
        </p:spPr>
        <p:txBody>
          <a:bodyPr vert="horz" wrap="square" lIns="91440" tIns="45720" rIns="91440" bIns="45720" anchor="t"/>
          <a:lstStyle/>
          <a:p>
            <a:pPr marL="0" indent="0" algn="l"/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9" name="Shape 169"/>
          <p:cNvSpPr txBox="1"/>
          <p:nvPr/>
        </p:nvSpPr>
        <p:spPr>
          <a:xfrm>
            <a:off x="251519" y="824485"/>
            <a:ext cx="8676964" cy="59093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just"/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29. Проверка итогового сочинения (изложения) участников итогового сочинения (изложения) осуществляется лицами, входящими в состав комиссии по проверке итогового сочинения (изложения), в соответствии с критериями оценивания итогового сочинения (изложения), разработанными Рособрнадзором. </a:t>
            </a:r>
          </a:p>
          <a:p>
            <a:pPr marL="0" indent="0" algn="just"/>
            <a:endParaRPr sz="1800">
              <a:solidFill>
                <a:srgbClr val="444444"/>
              </a:solidFill>
              <a:latin typeface="Arial"/>
              <a:ea typeface="Arial"/>
              <a:cs typeface="Arial"/>
            </a:endParaRPr>
          </a:p>
          <a:p>
            <a:pPr marL="0" indent="0" algn="ctr"/>
            <a:r>
              <a:rPr sz="1800" b="0" i="0">
                <a:solidFill>
                  <a:srgbClr val="FF0000"/>
                </a:solidFill>
                <a:latin typeface="Arial"/>
                <a:ea typeface="Arial"/>
                <a:cs typeface="Arial"/>
              </a:rPr>
              <a:t>Результатом проверки итогового сочинения (изложения) является "зачет" или "незачет".</a:t>
            </a:r>
          </a:p>
          <a:p>
            <a:pPr marL="0" indent="0" algn="l"/>
            <a:endParaRPr sz="1800" b="0" i="0">
              <a:solidFill>
                <a:srgbClr val="FF0000"/>
              </a:solidFill>
              <a:latin typeface="Arial"/>
              <a:ea typeface="Arial"/>
              <a:cs typeface="Arial"/>
            </a:endParaRPr>
          </a:p>
          <a:p>
            <a:pPr marL="0" indent="0" algn="ctr"/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Проверка итогового сочинения (изложения) и обработка материалов итогового сочинения (изложения) должны завершиться в следующие сроки:</a:t>
            </a:r>
            <a:b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</a:br>
            <a:endParaRPr sz="1800" b="0" i="0">
              <a:solidFill>
                <a:srgbClr val="444444"/>
              </a:solidFill>
              <a:latin typeface="Arial"/>
              <a:ea typeface="Arial"/>
              <a:cs typeface="Arial"/>
            </a:endParaRPr>
          </a:p>
          <a:p>
            <a:pPr marL="0" indent="0" algn="ctr"/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1) итоговое сочинение (изложение), проведенное в основную дату проведения итогового сочинения (изложения) и в первую среду февраля, - не позднее чем через двенадцать календарных дней с соответствующей даты проведения итогового сочинения (изложения);</a:t>
            </a:r>
            <a:b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</a:br>
            <a:endParaRPr sz="1800" b="0" i="0">
              <a:solidFill>
                <a:srgbClr val="444444"/>
              </a:solidFill>
              <a:latin typeface="Arial"/>
              <a:ea typeface="Arial"/>
              <a:cs typeface="Arial"/>
            </a:endParaRPr>
          </a:p>
          <a:p>
            <a:pPr marL="0" indent="0" algn="ctr"/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2) итоговое сочинение (изложение), проведенное во вторую среду апреля, а также в дополнительную дату, определенную Рособрнадзором в соответствии с </a:t>
            </a:r>
            <a:r>
              <a:rPr sz="1800" b="0" i="0" u="sng">
                <a:solidFill>
                  <a:srgbClr val="444444"/>
                </a:solidFill>
                <a:latin typeface="Arial"/>
                <a:ea typeface="Arial"/>
                <a:cs typeface="Arial"/>
                <a:hlinkClick r:id="rId2"/>
              </a:rPr>
              <a:t>подпунктом 3 пункта 20 Порядка</a:t>
            </a:r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, - не позднее чем через восемь календарных дней с даты проведения итогового сочинения (изложения).</a:t>
            </a:r>
            <a:endParaRPr sz="1800" b="0" i="0">
              <a:solidFill>
                <a:srgbClr val="FF0000"/>
              </a:solidFill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/>
          <p:nvPr/>
        </p:nvSpPr>
        <p:spPr>
          <a:xfrm>
            <a:off x="323528" y="620688"/>
            <a:ext cx="8496944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600">
                <a:solidFill>
                  <a:schemeClr val="tx1"/>
                </a:solidFill>
                <a:latin typeface="Arial"/>
                <a:ea typeface="Arial"/>
                <a:cs typeface="Arial"/>
              </a:rPr>
              <a:t>Приказ министерства просвещения Российской Федерации, федеральной службы по надзору в сфере образования и науки </a:t>
            </a:r>
            <a:r>
              <a:rPr sz="1600" i="0">
                <a:solidFill>
                  <a:schemeClr val="tx1"/>
                </a:solidFill>
                <a:latin typeface="Arial"/>
                <a:ea typeface="Arial"/>
                <a:cs typeface="Arial"/>
              </a:rPr>
              <a:t>от 4 апреля 2023 года N </a:t>
            </a:r>
            <a:r>
              <a:rPr sz="1600">
                <a:solidFill>
                  <a:schemeClr val="tx1"/>
                </a:solidFill>
                <a:latin typeface="Arial"/>
                <a:ea typeface="Arial"/>
                <a:cs typeface="Arial"/>
              </a:rPr>
              <a:t>232/551</a:t>
            </a:r>
            <a:endParaRPr sz="1600" i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0" indent="0" algn="ctr"/>
            <a:r>
              <a:rPr sz="1600" i="0">
                <a:solidFill>
                  <a:schemeClr val="tx1"/>
                </a:solidFill>
                <a:latin typeface="Arial"/>
                <a:ea typeface="Arial"/>
                <a:cs typeface="Arial"/>
              </a:rPr>
              <a:t> </a:t>
            </a:r>
            <a:r>
              <a:rPr sz="1600" b="1" i="0">
                <a:solidFill>
                  <a:schemeClr val="tx1"/>
                </a:solidFill>
                <a:latin typeface="Arial"/>
                <a:ea typeface="Arial"/>
                <a:cs typeface="Arial"/>
              </a:rPr>
              <a:t> «Об утверждении Порядка проведения государственной итоговой аттестации по образовательным программам основного общего образования»</a:t>
            </a:r>
          </a:p>
        </p:txBody>
      </p:sp>
      <p:pic>
        <p:nvPicPr>
          <p:cNvPr id="173" name="Picture 173"/>
          <p:cNvPicPr/>
          <p:nvPr/>
        </p:nvPicPr>
        <p:blipFill>
          <a:blip r:embed="rId2"/>
          <a:stretch/>
        </p:blipFill>
        <p:spPr>
          <a:xfrm>
            <a:off x="467544" y="1962466"/>
            <a:ext cx="5041332" cy="4685718"/>
          </a:xfrm>
          <a:prstGeom prst="rect">
            <a:avLst/>
          </a:prstGeom>
          <a:ln>
            <a:noFill/>
          </a:ln>
        </p:spPr>
      </p:pic>
      <p:sp>
        <p:nvSpPr>
          <p:cNvPr id="174" name="Shape 174"/>
          <p:cNvSpPr txBox="1"/>
          <p:nvPr/>
        </p:nvSpPr>
        <p:spPr>
          <a:xfrm>
            <a:off x="5940152" y="2060848"/>
            <a:ext cx="2880320" cy="369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800" b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Действует с 1.09.2023</a:t>
            </a:r>
          </a:p>
        </p:txBody>
      </p:sp>
      <p:sp>
        <p:nvSpPr>
          <p:cNvPr id="175" name="Shape 175"/>
          <p:cNvSpPr txBox="1"/>
          <p:nvPr/>
        </p:nvSpPr>
        <p:spPr>
          <a:xfrm>
            <a:off x="5076895" y="2694740"/>
            <a:ext cx="4606834" cy="33855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60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https://docs.cntd.ru/document/1301373572</a:t>
            </a:r>
            <a:r>
              <a:rPr sz="16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176" name="Shape 176"/>
          <p:cNvSpPr/>
          <p:nvPr/>
        </p:nvSpPr>
        <p:spPr>
          <a:xfrm>
            <a:off x="3131840" y="8620"/>
            <a:ext cx="3024336" cy="707886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4000" b="1">
                <a:solidFill>
                  <a:srgbClr val="002060"/>
                </a:solidFill>
                <a:latin typeface="Calibri"/>
                <a:ea typeface="Calibri"/>
                <a:cs typeface="Calibri"/>
              </a:rPr>
              <a:t>ГИА -9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/>
          <p:nvPr/>
        </p:nvSpPr>
        <p:spPr>
          <a:xfrm>
            <a:off x="287524" y="313162"/>
            <a:ext cx="8712968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800" b="1">
                <a:solidFill>
                  <a:srgbClr val="22272F"/>
                </a:solidFill>
                <a:latin typeface="PT Serif"/>
                <a:ea typeface="PT Serif"/>
                <a:cs typeface="PT Serif"/>
              </a:rPr>
              <a:t>ГИА-9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9" name="Shape 179"/>
          <p:cNvSpPr txBox="1"/>
          <p:nvPr/>
        </p:nvSpPr>
        <p:spPr>
          <a:xfrm>
            <a:off x="287524" y="313162"/>
            <a:ext cx="871296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800" b="1">
                <a:solidFill>
                  <a:srgbClr val="22272F"/>
                </a:solidFill>
                <a:latin typeface="PT Serif"/>
                <a:ea typeface="PT Serif"/>
                <a:cs typeface="PT Serif"/>
              </a:rPr>
              <a:t>ГИА-9 </a:t>
            </a:r>
          </a:p>
          <a:p>
            <a:pPr marL="0" indent="0" algn="l"/>
            <a:r>
              <a:rPr sz="1800" b="1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II. Формы проведения ГИА и участники ГИА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0" name="Shape 180"/>
          <p:cNvSpPr txBox="1"/>
          <p:nvPr/>
        </p:nvSpPr>
        <p:spPr>
          <a:xfrm>
            <a:off x="341205" y="1268760"/>
            <a:ext cx="8605605" cy="44012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/>
            <a:lvl1pPr marL="0" lvl="0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r>
              <a:rPr sz="2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7. К ГИА </a:t>
            </a:r>
            <a:r>
              <a:rPr sz="2800" b="0" i="0">
                <a:solidFill>
                  <a:srgbClr val="FF0000"/>
                </a:solidFill>
                <a:latin typeface="Arial"/>
                <a:ea typeface="Arial"/>
                <a:cs typeface="Arial"/>
              </a:rPr>
              <a:t>допускаются</a:t>
            </a:r>
            <a:r>
              <a:rPr sz="2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 лица, указанные в </a:t>
            </a:r>
            <a:r>
              <a:rPr sz="2800" b="0" i="0" u="sng">
                <a:solidFill>
                  <a:schemeClr val="tx1"/>
                </a:solidFill>
                <a:latin typeface="Arial"/>
                <a:ea typeface="Arial"/>
                <a:cs typeface="Arial"/>
                <a:hlinkClick r:id="rId2"/>
              </a:rPr>
              <a:t>пункте 6 Порядка</a:t>
            </a:r>
            <a:r>
              <a:rPr sz="2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 (за исключением экстернов):</a:t>
            </a:r>
            <a:endParaRPr sz="2800">
              <a:solidFill>
                <a:srgbClr val="444444"/>
              </a:solidFill>
              <a:latin typeface="Arial"/>
              <a:ea typeface="Arial"/>
              <a:cs typeface="Arial"/>
            </a:endParaRPr>
          </a:p>
          <a:p>
            <a:pPr marL="342900" indent="-342900">
              <a:buFont typeface="Arial"/>
              <a:buChar char="•"/>
            </a:pPr>
            <a:r>
              <a:rPr sz="2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не имеющие академической задолженности, </a:t>
            </a:r>
          </a:p>
          <a:p>
            <a:pPr marL="342900" indent="-342900">
              <a:buFont typeface="Arial"/>
              <a:buChar char="•"/>
            </a:pPr>
            <a:r>
              <a:rPr sz="2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в полном объеме выполнившие учебный план или индивидуальный учебный план (имеющие годовые отметки по всем учебным предметам учебного плана за IX класс не ниже удовлетворительных), </a:t>
            </a:r>
          </a:p>
          <a:p>
            <a:pPr marL="342900" indent="-342900">
              <a:buFont typeface="Arial"/>
              <a:buChar char="•"/>
            </a:pPr>
            <a:r>
              <a:rPr sz="2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а также имеющие результат "зачет" за итоговое собеседование по русскому языку.</a:t>
            </a:r>
            <a:endParaRPr sz="2800" i="1"/>
          </a:p>
        </p:txBody>
      </p:sp>
      <p:sp>
        <p:nvSpPr>
          <p:cNvPr id="181" name="Shape 181"/>
          <p:cNvSpPr txBox="1"/>
          <p:nvPr/>
        </p:nvSpPr>
        <p:spPr>
          <a:xfrm>
            <a:off x="4950298" y="141761"/>
            <a:ext cx="4896544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2200" b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ДОПУСК К ЭКЗАМЕНАМ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 txBox="1"/>
          <p:nvPr/>
        </p:nvSpPr>
        <p:spPr>
          <a:xfrm>
            <a:off x="287524" y="313162"/>
            <a:ext cx="8712968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800" b="1">
                <a:solidFill>
                  <a:srgbClr val="22272F"/>
                </a:solidFill>
                <a:latin typeface="PT Serif"/>
                <a:ea typeface="PT Serif"/>
                <a:cs typeface="PT Serif"/>
              </a:rPr>
              <a:t>ГИА-9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4" name="Shape 184"/>
          <p:cNvSpPr txBox="1"/>
          <p:nvPr/>
        </p:nvSpPr>
        <p:spPr>
          <a:xfrm>
            <a:off x="287524" y="313162"/>
            <a:ext cx="871296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800" b="1">
                <a:solidFill>
                  <a:srgbClr val="22272F"/>
                </a:solidFill>
                <a:latin typeface="PT Serif"/>
                <a:ea typeface="PT Serif"/>
                <a:cs typeface="PT Serif"/>
              </a:rPr>
              <a:t>ГИА-9 </a:t>
            </a:r>
          </a:p>
          <a:p>
            <a:pPr marL="0" indent="0" algn="l"/>
            <a:r>
              <a:rPr sz="1800" b="1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II. Формы проведения ГИА и участники ГИА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5" name="Shape 185"/>
          <p:cNvSpPr txBox="1"/>
          <p:nvPr/>
        </p:nvSpPr>
        <p:spPr>
          <a:xfrm>
            <a:off x="286874" y="1052736"/>
            <a:ext cx="8605605" cy="507831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/>
            <a:lvl1pPr marL="0" lvl="0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8. ГИА в форме ОГЭ и (или) ГВЭ включает в себя </a:t>
            </a:r>
            <a:r>
              <a:rPr sz="1800" b="0" i="0">
                <a:solidFill>
                  <a:srgbClr val="FF0000"/>
                </a:solidFill>
                <a:latin typeface="Arial"/>
                <a:ea typeface="Arial"/>
                <a:cs typeface="Arial"/>
              </a:rPr>
              <a:t>четыре экзамена </a:t>
            </a:r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по следующим учебным предметам: </a:t>
            </a:r>
          </a:p>
          <a:p>
            <a:pPr marL="0" indent="0" algn="ctr"/>
            <a:endParaRPr sz="1800">
              <a:solidFill>
                <a:srgbClr val="444444"/>
              </a:solidFill>
              <a:latin typeface="Arial"/>
              <a:ea typeface="Arial"/>
              <a:cs typeface="Arial"/>
            </a:endParaRPr>
          </a:p>
          <a:p>
            <a:pPr marL="0" indent="0" algn="l"/>
            <a:r>
              <a:rPr sz="1800" u="sng">
                <a:solidFill>
                  <a:srgbClr val="444444"/>
                </a:solidFill>
                <a:latin typeface="Arial"/>
                <a:ea typeface="Arial"/>
                <a:cs typeface="Arial"/>
              </a:rPr>
              <a:t>Обязательные:</a:t>
            </a:r>
            <a:r>
              <a:rPr sz="1800">
                <a:solidFill>
                  <a:srgbClr val="444444"/>
                </a:solidFill>
                <a:latin typeface="Arial"/>
                <a:ea typeface="Arial"/>
                <a:cs typeface="Arial"/>
              </a:rPr>
              <a:t> </a:t>
            </a:r>
          </a:p>
          <a:p>
            <a:pPr marL="285750" indent="-285750">
              <a:buFont typeface="Arial"/>
              <a:buChar char="•"/>
            </a:pPr>
            <a:r>
              <a:rPr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русский язык </a:t>
            </a:r>
          </a:p>
          <a:p>
            <a:pPr marL="285750" indent="-285750">
              <a:buFont typeface="Arial"/>
              <a:buChar char="•"/>
            </a:pPr>
            <a:r>
              <a:rPr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математика.</a:t>
            </a:r>
          </a:p>
          <a:p>
            <a:r>
              <a:rPr u="sng">
                <a:solidFill>
                  <a:srgbClr val="444444"/>
                </a:solidFill>
                <a:latin typeface="Arial"/>
                <a:ea typeface="Arial"/>
                <a:cs typeface="Arial"/>
              </a:rPr>
              <a:t>Учебные предметы </a:t>
            </a:r>
            <a:r>
              <a:rPr b="0" i="0" u="sng">
                <a:solidFill>
                  <a:srgbClr val="444444"/>
                </a:solidFill>
                <a:latin typeface="Arial"/>
                <a:ea typeface="Arial"/>
                <a:cs typeface="Arial"/>
              </a:rPr>
              <a:t>по выбору: </a:t>
            </a:r>
          </a:p>
          <a:p>
            <a:pPr marL="285750" indent="-285750">
              <a:buFont typeface="Arial"/>
              <a:buChar char="•"/>
            </a:pPr>
            <a:r>
              <a:rPr>
                <a:solidFill>
                  <a:srgbClr val="444444"/>
                </a:solidFill>
                <a:latin typeface="Arial"/>
                <a:ea typeface="Arial"/>
                <a:cs typeface="Arial"/>
              </a:rPr>
              <a:t>биология, </a:t>
            </a:r>
          </a:p>
          <a:p>
            <a:pPr marL="285750" indent="-285750">
              <a:buFont typeface="Arial"/>
              <a:buChar char="•"/>
            </a:pPr>
            <a:r>
              <a:rPr>
                <a:solidFill>
                  <a:srgbClr val="444444"/>
                </a:solidFill>
                <a:latin typeface="Arial"/>
                <a:ea typeface="Arial"/>
                <a:cs typeface="Arial"/>
              </a:rPr>
              <a:t>география, </a:t>
            </a:r>
          </a:p>
          <a:p>
            <a:pPr marL="285750" indent="-285750">
              <a:buFont typeface="Arial"/>
              <a:buChar char="•"/>
            </a:pPr>
            <a:r>
              <a:rPr>
                <a:solidFill>
                  <a:srgbClr val="444444"/>
                </a:solidFill>
                <a:latin typeface="Arial"/>
                <a:ea typeface="Arial"/>
                <a:cs typeface="Arial"/>
              </a:rPr>
              <a:t>иностранные языки (английский, французский, немецкий и испанский), </a:t>
            </a:r>
          </a:p>
          <a:p>
            <a:pPr marL="285750" indent="-285750">
              <a:buFont typeface="Arial"/>
              <a:buChar char="•"/>
            </a:pPr>
            <a:r>
              <a:rPr>
                <a:solidFill>
                  <a:srgbClr val="444444"/>
                </a:solidFill>
                <a:latin typeface="Arial"/>
                <a:ea typeface="Arial"/>
                <a:cs typeface="Arial"/>
              </a:rPr>
              <a:t>информатика,</a:t>
            </a:r>
          </a:p>
          <a:p>
            <a:pPr marL="285750" indent="-285750">
              <a:buFont typeface="Arial"/>
              <a:buChar char="•"/>
            </a:pPr>
            <a:r>
              <a:rPr>
                <a:solidFill>
                  <a:srgbClr val="444444"/>
                </a:solidFill>
                <a:latin typeface="Arial"/>
                <a:ea typeface="Arial"/>
                <a:cs typeface="Arial"/>
              </a:rPr>
              <a:t>история, </a:t>
            </a:r>
          </a:p>
          <a:p>
            <a:pPr marL="285750" indent="-285750">
              <a:buFont typeface="Arial"/>
              <a:buChar char="•"/>
            </a:pPr>
            <a:r>
              <a:rPr>
                <a:solidFill>
                  <a:srgbClr val="444444"/>
                </a:solidFill>
                <a:latin typeface="Arial"/>
                <a:ea typeface="Arial"/>
                <a:cs typeface="Arial"/>
              </a:rPr>
              <a:t>литература, </a:t>
            </a:r>
          </a:p>
          <a:p>
            <a:pPr marL="285750" indent="-285750">
              <a:buFont typeface="Arial"/>
              <a:buChar char="•"/>
            </a:pPr>
            <a:r>
              <a:rPr>
                <a:solidFill>
                  <a:srgbClr val="444444"/>
                </a:solidFill>
                <a:latin typeface="Arial"/>
                <a:ea typeface="Arial"/>
                <a:cs typeface="Arial"/>
              </a:rPr>
              <a:t>обществознание, </a:t>
            </a:r>
          </a:p>
          <a:p>
            <a:pPr marL="285750" indent="-285750">
              <a:buFont typeface="Arial"/>
              <a:buChar char="•"/>
            </a:pPr>
            <a:r>
              <a:rPr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физика, </a:t>
            </a:r>
          </a:p>
          <a:p>
            <a:pPr marL="285750" indent="-285750">
              <a:buFont typeface="Arial"/>
              <a:buChar char="•"/>
            </a:pPr>
            <a:r>
              <a:rPr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химия, </a:t>
            </a:r>
          </a:p>
          <a:p>
            <a:pPr marL="285750" indent="-285750">
              <a:buFont typeface="Arial"/>
              <a:buChar char="•"/>
            </a:pPr>
            <a:endParaRPr b="0" i="0">
              <a:solidFill>
                <a:srgbClr val="444444"/>
              </a:solidFill>
              <a:latin typeface="Arial"/>
              <a:ea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i="1">
                <a:solidFill>
                  <a:srgbClr val="444444"/>
                </a:solidFill>
                <a:latin typeface="Arial"/>
                <a:ea typeface="Arial"/>
                <a:cs typeface="Arial"/>
              </a:rPr>
              <a:t>родной язык и (или) родная литература (если изучали).</a:t>
            </a:r>
            <a:endParaRPr i="1"/>
          </a:p>
        </p:txBody>
      </p:sp>
      <p:sp>
        <p:nvSpPr>
          <p:cNvPr id="186" name="Shape 186"/>
          <p:cNvSpPr txBox="1"/>
          <p:nvPr/>
        </p:nvSpPr>
        <p:spPr>
          <a:xfrm>
            <a:off x="4860488" y="4005064"/>
            <a:ext cx="4032447" cy="160043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400" b="0" i="0">
                <a:solidFill>
                  <a:schemeClr val="tx1"/>
                </a:solidFill>
                <a:latin typeface="Arial"/>
                <a:ea typeface="Arial"/>
                <a:cs typeface="Arial"/>
              </a:rPr>
              <a:t>Для участников ГИА с </a:t>
            </a:r>
            <a:r>
              <a:rPr sz="1400" b="0" i="0">
                <a:solidFill>
                  <a:srgbClr val="FF0000"/>
                </a:solidFill>
                <a:latin typeface="Arial"/>
                <a:ea typeface="Arial"/>
                <a:cs typeface="Arial"/>
              </a:rPr>
              <a:t>ограниченными возможностями здоровья</a:t>
            </a:r>
            <a:r>
              <a:rPr sz="1400" b="0" i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участников ГИА - </a:t>
            </a:r>
            <a:r>
              <a:rPr sz="1400" b="0" i="0">
                <a:solidFill>
                  <a:srgbClr val="FF0000"/>
                </a:solidFill>
                <a:latin typeface="Arial"/>
                <a:ea typeface="Arial"/>
                <a:cs typeface="Arial"/>
              </a:rPr>
              <a:t>детей-инвалидов</a:t>
            </a:r>
            <a:r>
              <a:rPr sz="1400" b="0" i="0">
                <a:solidFill>
                  <a:schemeClr val="tx1"/>
                </a:solidFill>
                <a:latin typeface="Arial"/>
                <a:ea typeface="Arial"/>
                <a:cs typeface="Arial"/>
              </a:rPr>
              <a:t> и </a:t>
            </a:r>
            <a:r>
              <a:rPr sz="1400" b="0" i="0">
                <a:solidFill>
                  <a:srgbClr val="FF0000"/>
                </a:solidFill>
                <a:latin typeface="Arial"/>
                <a:ea typeface="Arial"/>
                <a:cs typeface="Arial"/>
              </a:rPr>
              <a:t>инвалидов</a:t>
            </a:r>
            <a:r>
              <a:rPr sz="1400" b="0" i="0">
                <a:solidFill>
                  <a:schemeClr val="tx1"/>
                </a:solidFill>
                <a:latin typeface="Arial"/>
                <a:ea typeface="Arial"/>
                <a:cs typeface="Arial"/>
              </a:rPr>
              <a:t> ГИА </a:t>
            </a:r>
            <a:r>
              <a:rPr sz="1400" b="0" i="0">
                <a:solidFill>
                  <a:srgbClr val="FF0000"/>
                </a:solidFill>
                <a:latin typeface="Arial"/>
                <a:ea typeface="Arial"/>
                <a:cs typeface="Arial"/>
              </a:rPr>
              <a:t>по их желанию</a:t>
            </a:r>
            <a:r>
              <a:rPr sz="1400" b="0" i="0">
                <a:solidFill>
                  <a:schemeClr val="tx1"/>
                </a:solidFill>
                <a:latin typeface="Arial"/>
                <a:ea typeface="Arial"/>
                <a:cs typeface="Arial"/>
              </a:rPr>
              <a:t> проводится только по обязательным учебным предметам (далее - участники ГИА, проходящие ГИА </a:t>
            </a:r>
            <a:r>
              <a:rPr sz="1400" b="0" i="0">
                <a:solidFill>
                  <a:srgbClr val="FF0000"/>
                </a:solidFill>
                <a:latin typeface="Arial"/>
                <a:ea typeface="Arial"/>
                <a:cs typeface="Arial"/>
              </a:rPr>
              <a:t>только по обязательным </a:t>
            </a:r>
            <a:r>
              <a:rPr sz="1400" b="0" i="0">
                <a:solidFill>
                  <a:schemeClr val="tx1"/>
                </a:solidFill>
                <a:latin typeface="Arial"/>
                <a:ea typeface="Arial"/>
                <a:cs typeface="Arial"/>
              </a:rPr>
              <a:t>учебным предметам).</a:t>
            </a:r>
            <a:endParaRPr sz="14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7" name="Shape 187"/>
          <p:cNvSpPr txBox="1"/>
          <p:nvPr/>
        </p:nvSpPr>
        <p:spPr>
          <a:xfrm>
            <a:off x="4950298" y="141761"/>
            <a:ext cx="4896544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2200" b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ПЕРЕЧЕНЬ ЭКЗАМЕНОВ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/>
          <p:nvPr/>
        </p:nvSpPr>
        <p:spPr>
          <a:xfrm>
            <a:off x="287524" y="313162"/>
            <a:ext cx="8712968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800" b="1">
                <a:solidFill>
                  <a:srgbClr val="22272F"/>
                </a:solidFill>
                <a:latin typeface="PT Serif"/>
                <a:ea typeface="PT Serif"/>
                <a:cs typeface="PT Serif"/>
              </a:rPr>
              <a:t>ГИА-9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0" name="Shape 190"/>
          <p:cNvSpPr txBox="1"/>
          <p:nvPr/>
        </p:nvSpPr>
        <p:spPr>
          <a:xfrm>
            <a:off x="287524" y="313162"/>
            <a:ext cx="871296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800" b="1">
                <a:solidFill>
                  <a:srgbClr val="22272F"/>
                </a:solidFill>
                <a:latin typeface="PT Serif"/>
                <a:ea typeface="PT Serif"/>
                <a:cs typeface="PT Serif"/>
              </a:rPr>
              <a:t>ГИА-9 </a:t>
            </a:r>
          </a:p>
          <a:p>
            <a:pPr marL="0" indent="0" algn="l"/>
            <a:r>
              <a:rPr sz="1800" b="1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II. Формы проведения ГИА и участники ГИА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1" name="Shape 191"/>
          <p:cNvSpPr txBox="1"/>
          <p:nvPr/>
        </p:nvSpPr>
        <p:spPr>
          <a:xfrm>
            <a:off x="305526" y="1376189"/>
            <a:ext cx="8532948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12. </a:t>
            </a:r>
            <a:r>
              <a:rPr sz="1800" b="0" i="0">
                <a:solidFill>
                  <a:srgbClr val="FF0000"/>
                </a:solidFill>
                <a:latin typeface="Arial"/>
                <a:ea typeface="Arial"/>
                <a:cs typeface="Arial"/>
              </a:rPr>
              <a:t>Заявления</a:t>
            </a:r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 с указанием учебных предметов, форм (формы) ГИА (для лиц, указанных в </a:t>
            </a:r>
            <a:r>
              <a:rPr sz="1800" b="0" i="0" u="sng">
                <a:solidFill>
                  <a:schemeClr val="tx1"/>
                </a:solidFill>
                <a:latin typeface="Arial"/>
                <a:ea typeface="Arial"/>
                <a:cs typeface="Arial"/>
                <a:hlinkClick r:id="rId2"/>
              </a:rPr>
              <a:t>подпункте 2 пункта 6 Порядка</a:t>
            </a:r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), языка, на котором планируется сдавать экзамены (в случае, установленном </a:t>
            </a:r>
            <a:r>
              <a:rPr sz="1800" b="0" i="0" u="sng">
                <a:solidFill>
                  <a:schemeClr val="tx1"/>
                </a:solidFill>
                <a:latin typeface="Arial"/>
                <a:ea typeface="Arial"/>
                <a:cs typeface="Arial"/>
                <a:hlinkClick r:id="rId3"/>
              </a:rPr>
              <a:t>пунктом 9 Порядка</a:t>
            </a:r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), а также сроков участия в ГИА (далее - заявления об участии в ГИА) подаются </a:t>
            </a:r>
          </a:p>
          <a:p>
            <a:pPr marL="0" indent="0" algn="ctr"/>
            <a:r>
              <a:rPr sz="3200" b="0" i="0">
                <a:solidFill>
                  <a:srgbClr val="FF0000"/>
                </a:solidFill>
                <a:latin typeface="Arial"/>
                <a:ea typeface="Arial"/>
                <a:cs typeface="Arial"/>
              </a:rPr>
              <a:t>до 1 марта</a:t>
            </a:r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 включительно: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2" name="Shape 192"/>
          <p:cNvSpPr txBox="1"/>
          <p:nvPr/>
        </p:nvSpPr>
        <p:spPr>
          <a:xfrm>
            <a:off x="377534" y="3778968"/>
            <a:ext cx="8388932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/>
            <a:lvl1pPr marL="0" lvl="0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+mn-lt"/>
              <a:buAutoNum type="arabicParenR"/>
            </a:pPr>
            <a:r>
              <a:rPr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лицами, указанными в </a:t>
            </a:r>
            <a:r>
              <a:rPr b="0" i="0" u="sng">
                <a:solidFill>
                  <a:srgbClr val="444444"/>
                </a:solidFill>
                <a:latin typeface="Arial"/>
                <a:ea typeface="Arial"/>
                <a:cs typeface="Arial"/>
                <a:hlinkClick r:id="rId4"/>
              </a:rPr>
              <a:t>пункте 6 Порядка</a:t>
            </a:r>
            <a:r>
              <a:rPr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 (за исключением экстернов),</a:t>
            </a:r>
          </a:p>
          <a:p>
            <a:pPr algn="just"/>
            <a:r>
              <a:rPr>
                <a:solidFill>
                  <a:srgbClr val="444444"/>
                </a:solidFill>
                <a:latin typeface="Arial"/>
                <a:ea typeface="Arial"/>
                <a:cs typeface="Arial"/>
              </a:rPr>
              <a:t>-</a:t>
            </a:r>
            <a:r>
              <a:rPr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 </a:t>
            </a:r>
            <a:r>
              <a:rPr b="0" i="0">
                <a:solidFill>
                  <a:srgbClr val="FF0000"/>
                </a:solidFill>
                <a:latin typeface="Arial"/>
                <a:ea typeface="Arial"/>
                <a:cs typeface="Arial"/>
              </a:rPr>
              <a:t>в образовательные организации</a:t>
            </a:r>
            <a:r>
              <a:rPr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, в которых указанные лица осваивают образовательные программы основного общего образования;</a:t>
            </a:r>
          </a:p>
          <a:p>
            <a:pPr marL="285750" indent="-285750" algn="just">
              <a:buChar char="-"/>
            </a:pPr>
            <a:endParaRPr>
              <a:solidFill>
                <a:srgbClr val="444444"/>
              </a:solidFill>
              <a:latin typeface="Arial"/>
              <a:ea typeface="Arial"/>
              <a:cs typeface="Arial"/>
            </a:endParaRPr>
          </a:p>
          <a:p>
            <a:pPr algn="ctr"/>
            <a:r>
              <a:rPr sz="1800" b="1" i="1" u="sng">
                <a:solidFill>
                  <a:srgbClr val="444444"/>
                </a:solidFill>
                <a:latin typeface="Arial"/>
                <a:ea typeface="Arial"/>
                <a:cs typeface="Arial"/>
              </a:rPr>
              <a:t>ЗАПОЛНЯЕМ ВМЕСТЕ. БУДЕТ ОРГАНИЗОВАН КЛАССНЫЙ ЧАС С ЗАВУЧЕМ.</a:t>
            </a:r>
          </a:p>
          <a:p>
            <a:pPr algn="ctr"/>
            <a:endParaRPr sz="1800" b="1" i="1" u="sng">
              <a:solidFill>
                <a:srgbClr val="444444"/>
              </a:solidFill>
              <a:latin typeface="Arial"/>
              <a:ea typeface="Arial"/>
              <a:cs typeface="Arial"/>
            </a:endParaRPr>
          </a:p>
          <a:p>
            <a:pPr algn="ctr"/>
            <a:r>
              <a:rPr sz="1800" b="1" i="1" u="sng">
                <a:solidFill>
                  <a:srgbClr val="444444"/>
                </a:solidFill>
                <a:latin typeface="Arial"/>
                <a:ea typeface="Arial"/>
                <a:cs typeface="Arial"/>
              </a:rPr>
              <a:t>ПРИ ОТСУТСТВИИ В УКАЗАННЫЙ В РАСПИСАНИИ ДЕНЬ </a:t>
            </a:r>
          </a:p>
          <a:p>
            <a:pPr algn="ctr"/>
            <a:r>
              <a:rPr sz="1800" b="1" i="1" u="sng">
                <a:solidFill>
                  <a:srgbClr val="444444"/>
                </a:solidFill>
                <a:latin typeface="Arial"/>
                <a:ea typeface="Arial"/>
                <a:cs typeface="Arial"/>
              </a:rPr>
              <a:t>ПОДОЙТИ К ЗАВУЧУ ЛИЧНО</a:t>
            </a:r>
          </a:p>
        </p:txBody>
      </p:sp>
      <p:sp>
        <p:nvSpPr>
          <p:cNvPr id="193" name="Shape 193"/>
          <p:cNvSpPr txBox="1"/>
          <p:nvPr/>
        </p:nvSpPr>
        <p:spPr>
          <a:xfrm>
            <a:off x="4950298" y="141761"/>
            <a:ext cx="4896544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2200" b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ПОДАЧА ЗАЯВЛЕНИЙ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/>
          <p:nvPr/>
        </p:nvSpPr>
        <p:spPr>
          <a:xfrm>
            <a:off x="235131" y="990899"/>
            <a:ext cx="8712968" cy="923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800" b="1" i="0" u="sng">
                <a:solidFill>
                  <a:srgbClr val="FF9900"/>
                </a:solidFill>
                <a:latin typeface="PT Sans"/>
                <a:ea typeface="PT Sans"/>
                <a:cs typeface="PT Sans"/>
                <a:hlinkClick r:id="rId2"/>
              </a:rPr>
              <a:t>Федеральный закон от 29.12.2012 N 273-ФЗ (ред. от 07.10.2022) "Об образовании в Российской Федерации" </a:t>
            </a:r>
          </a:p>
          <a:p>
            <a:pPr marL="0" indent="0" algn="ctr"/>
            <a:r>
              <a:rPr sz="1800" b="1" u="sng">
                <a:solidFill>
                  <a:srgbClr val="FF9900"/>
                </a:solidFill>
                <a:latin typeface="PT Sans"/>
                <a:ea typeface="PT Sans"/>
                <a:cs typeface="PT Sans"/>
              </a:rPr>
              <a:t>Статья 59.</a:t>
            </a:r>
            <a:r>
              <a:rPr sz="1800">
                <a:solidFill>
                  <a:srgbClr val="FF9900"/>
                </a:solidFill>
                <a:latin typeface="PT Sans"/>
                <a:ea typeface="PT Sans"/>
                <a:cs typeface="PT Sans"/>
              </a:rPr>
              <a:t>  </a:t>
            </a:r>
            <a:r>
              <a:rPr sz="1800" b="1">
                <a:solidFill>
                  <a:srgbClr val="22272F"/>
                </a:solidFill>
                <a:latin typeface="PT Serif"/>
                <a:ea typeface="PT Serif"/>
                <a:cs typeface="PT Serif"/>
              </a:rPr>
              <a:t>Итоговая аттестация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3" name="Shape 83"/>
          <p:cNvSpPr txBox="1"/>
          <p:nvPr/>
        </p:nvSpPr>
        <p:spPr>
          <a:xfrm>
            <a:off x="305526" y="1951672"/>
            <a:ext cx="8532948" cy="14773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800" b="0" i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3. </a:t>
            </a:r>
            <a:r>
              <a:rPr sz="1800" b="0" i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Итоговая аттестация</a:t>
            </a:r>
            <a:r>
              <a:rPr sz="1800" b="0" i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завершающая освоение основных образовательных программ </a:t>
            </a:r>
            <a:r>
              <a:rPr sz="1800" b="0" i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основного общего и среднего общего образования</a:t>
            </a:r>
            <a:r>
              <a:rPr sz="1800" b="0" i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основных профессиональных образовательных программ, </a:t>
            </a:r>
            <a:r>
              <a:rPr sz="1800" b="0" i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является обязательной </a:t>
            </a:r>
            <a:r>
              <a:rPr sz="1800" b="0" i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 проводится в порядке и в форме, которые установлены образовательной организацией, если иное не установлено настоящим Федеральным законом.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4" name="Shape 84"/>
          <p:cNvSpPr txBox="1"/>
          <p:nvPr/>
        </p:nvSpPr>
        <p:spPr>
          <a:xfrm>
            <a:off x="4427984" y="-10640"/>
            <a:ext cx="4606833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60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https://www.consultant.ru/document/cons_doc_LAW_140174/95d9ecc180e13e58ff632723375f109b36986b8c/</a:t>
            </a:r>
            <a:r>
              <a:rPr sz="16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85" name="Shape 85"/>
          <p:cNvSpPr txBox="1"/>
          <p:nvPr/>
        </p:nvSpPr>
        <p:spPr>
          <a:xfrm>
            <a:off x="406841" y="3928109"/>
            <a:ext cx="8552564" cy="2031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800" b="0" i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4. </a:t>
            </a:r>
            <a:r>
              <a:rPr sz="1800" b="0" i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Итоговая аттестация</a:t>
            </a:r>
            <a:r>
              <a:rPr sz="1800" b="0" i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завершающая освоение </a:t>
            </a:r>
            <a:r>
              <a:rPr sz="1800" b="0" i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имеющих</a:t>
            </a:r>
            <a:r>
              <a:rPr sz="1800" b="0" i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государственную </a:t>
            </a:r>
            <a:r>
              <a:rPr sz="1800" b="0" i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аккредитацию основных образовательных программ</a:t>
            </a:r>
            <a:r>
              <a:rPr sz="1800" b="0" i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1800" b="0" i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является государственной </a:t>
            </a:r>
            <a:r>
              <a:rPr sz="1800" b="0" i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итоговой аттестацией. Государственная итоговая аттестация проводится государственными экзаменационными комиссиями в целях определения соответствия результатов освоения обучающимися основных образовательных программ соответствующим требованиям федерального государственного образовательного стандарта или образовательного стандарта.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/>
          <p:nvPr/>
        </p:nvSpPr>
        <p:spPr>
          <a:xfrm>
            <a:off x="287524" y="313162"/>
            <a:ext cx="8712968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800" b="1">
                <a:solidFill>
                  <a:srgbClr val="22272F"/>
                </a:solidFill>
                <a:latin typeface="PT Serif"/>
                <a:ea typeface="PT Serif"/>
                <a:cs typeface="PT Serif"/>
              </a:rPr>
              <a:t>ГИА-9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6" name="Shape 196"/>
          <p:cNvSpPr txBox="1"/>
          <p:nvPr/>
        </p:nvSpPr>
        <p:spPr>
          <a:xfrm>
            <a:off x="287524" y="313162"/>
            <a:ext cx="871296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800" b="1">
                <a:solidFill>
                  <a:srgbClr val="22272F"/>
                </a:solidFill>
                <a:latin typeface="PT Serif"/>
                <a:ea typeface="PT Serif"/>
                <a:cs typeface="PT Serif"/>
              </a:rPr>
              <a:t>ГИА-9 </a:t>
            </a:r>
          </a:p>
          <a:p>
            <a:pPr marL="0" indent="0" algn="l"/>
            <a:r>
              <a:rPr sz="1800" b="1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IV. Организация проведения ГИА</a:t>
            </a:r>
          </a:p>
        </p:txBody>
      </p:sp>
      <p:sp>
        <p:nvSpPr>
          <p:cNvPr id="197" name="Shape 197"/>
          <p:cNvSpPr/>
          <p:nvPr/>
        </p:nvSpPr>
        <p:spPr>
          <a:xfrm rot="10800000">
            <a:off x="10083140" y="247173"/>
            <a:ext cx="51634" cy="45719"/>
          </a:xfrm>
          <a:prstGeom prst="rect">
            <a:avLst/>
          </a:prstGeom>
          <a:noFill/>
        </p:spPr>
        <p:txBody>
          <a:bodyPr vert="horz" wrap="square" lIns="91440" tIns="45720" rIns="91440" bIns="45720" anchor="t"/>
          <a:lstStyle/>
          <a:p>
            <a:pPr marL="0" indent="0" algn="l"/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8" name="Shape 198"/>
          <p:cNvSpPr txBox="1"/>
          <p:nvPr/>
        </p:nvSpPr>
        <p:spPr>
          <a:xfrm>
            <a:off x="611560" y="1052736"/>
            <a:ext cx="3312368" cy="70788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000" i="1">
                <a:solidFill>
                  <a:srgbClr val="FF0000"/>
                </a:solidFill>
                <a:latin typeface="Arial"/>
                <a:ea typeface="Arial"/>
                <a:cs typeface="Arial"/>
              </a:rPr>
              <a:t>ГИА проводится в досрочный, основной и дополнительный периоды. В каждом из периодов проведения ГИА предусматриваются резервные сроки.</a:t>
            </a:r>
            <a:endParaRPr sz="1000" i="1">
              <a:solidFill>
                <a:srgbClr val="FF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9" name="Shape 199"/>
          <p:cNvSpPr txBox="1"/>
          <p:nvPr/>
        </p:nvSpPr>
        <p:spPr>
          <a:xfrm>
            <a:off x="5004048" y="326427"/>
            <a:ext cx="4896544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2200" b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ДАТЫ ЭКЗАМЕНОВ</a:t>
            </a:r>
          </a:p>
        </p:txBody>
      </p:sp>
      <p:sp>
        <p:nvSpPr>
          <p:cNvPr id="200" name="Shape 200"/>
          <p:cNvSpPr txBox="1"/>
          <p:nvPr/>
        </p:nvSpPr>
        <p:spPr>
          <a:xfrm>
            <a:off x="4255622" y="788633"/>
            <a:ext cx="489654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2000" b="1" i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Есть изменения относительно Проекта. Комментарии</a:t>
            </a:r>
          </a:p>
        </p:txBody>
      </p:sp>
      <p:sp>
        <p:nvSpPr>
          <p:cNvPr id="201" name="Shape 201"/>
          <p:cNvSpPr txBox="1"/>
          <p:nvPr/>
        </p:nvSpPr>
        <p:spPr>
          <a:xfrm>
            <a:off x="5436096" y="2111144"/>
            <a:ext cx="3483040" cy="21612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450215" algn="ctr">
              <a:lnSpc>
                <a:spcPct val="150000"/>
              </a:lnSpc>
              <a:spcAft>
                <a:spcPts val="1000"/>
              </a:spcAft>
            </a:pPr>
            <a:r>
              <a:rPr sz="18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ОГЭ по всем учебным предметам начинается в </a:t>
            </a:r>
            <a:r>
              <a:rPr sz="3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10.00</a:t>
            </a:r>
            <a:r>
              <a:rPr sz="18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</a:p>
          <a:p>
            <a:pPr marL="0" indent="450215" algn="ctr">
              <a:lnSpc>
                <a:spcPct val="150000"/>
              </a:lnSpc>
              <a:spcAft>
                <a:spcPts val="1000"/>
              </a:spcAft>
            </a:pPr>
            <a:r>
              <a:rPr sz="18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по местному времени.</a:t>
            </a:r>
            <a:endParaRPr sz="1400" b="1">
              <a:solidFill>
                <a:srgbClr val="002060"/>
              </a:solidFill>
              <a:latin typeface="Calibri"/>
              <a:ea typeface="Calibri"/>
              <a:cs typeface="Calibri"/>
            </a:endParaRPr>
          </a:p>
        </p:txBody>
      </p:sp>
      <p:pic>
        <p:nvPicPr>
          <p:cNvPr id="203" name="Picture 203"/>
          <p:cNvPicPr/>
          <p:nvPr/>
        </p:nvPicPr>
        <p:blipFill>
          <a:blip r:embed="rId2"/>
          <a:stretch/>
        </p:blipFill>
        <p:spPr>
          <a:xfrm>
            <a:off x="532876" y="1879657"/>
            <a:ext cx="4484601" cy="4773155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/>
          <p:nvPr/>
        </p:nvSpPr>
        <p:spPr>
          <a:xfrm rot="10800000">
            <a:off x="10083140" y="247173"/>
            <a:ext cx="51634" cy="45719"/>
          </a:xfrm>
          <a:prstGeom prst="rect">
            <a:avLst/>
          </a:prstGeom>
          <a:noFill/>
        </p:spPr>
        <p:txBody>
          <a:bodyPr vert="horz" wrap="square" lIns="91440" tIns="45720" rIns="91440" bIns="45720" anchor="t"/>
          <a:lstStyle/>
          <a:p>
            <a:pPr marL="0" indent="0" algn="l"/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6" name="Shape 206"/>
          <p:cNvSpPr txBox="1"/>
          <p:nvPr/>
        </p:nvSpPr>
        <p:spPr>
          <a:xfrm>
            <a:off x="-966194" y="77449"/>
            <a:ext cx="4896544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2200" b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ДАТЫ ЭКЗАМЕНОВ</a:t>
            </a:r>
          </a:p>
        </p:txBody>
      </p:sp>
      <p:sp>
        <p:nvSpPr>
          <p:cNvPr id="207" name="Shape 207"/>
          <p:cNvSpPr txBox="1"/>
          <p:nvPr/>
        </p:nvSpPr>
        <p:spPr>
          <a:xfrm>
            <a:off x="4165357" y="121524"/>
            <a:ext cx="489654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600" b="1" i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Есть изменения в датах относительно Проекта. Другие категории участников ГИА смотри в Приказе</a:t>
            </a:r>
          </a:p>
        </p:txBody>
      </p:sp>
      <p:pic>
        <p:nvPicPr>
          <p:cNvPr id="209" name="Picture 209"/>
          <p:cNvPicPr/>
          <p:nvPr/>
        </p:nvPicPr>
        <p:blipFill>
          <a:blip r:embed="rId2"/>
          <a:stretch/>
        </p:blipFill>
        <p:spPr>
          <a:xfrm>
            <a:off x="179512" y="2551118"/>
            <a:ext cx="8458869" cy="4032447"/>
          </a:xfrm>
          <a:prstGeom prst="rect">
            <a:avLst/>
          </a:prstGeom>
        </p:spPr>
      </p:pic>
      <p:pic>
        <p:nvPicPr>
          <p:cNvPr id="211" name="Picture 211"/>
          <p:cNvPicPr/>
          <p:nvPr/>
        </p:nvPicPr>
        <p:blipFill>
          <a:blip r:embed="rId3"/>
          <a:stretch/>
        </p:blipFill>
        <p:spPr>
          <a:xfrm>
            <a:off x="335155" y="1137188"/>
            <a:ext cx="4253722" cy="141393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/>
          <p:nvPr/>
        </p:nvSpPr>
        <p:spPr>
          <a:xfrm rot="10800000">
            <a:off x="10083140" y="247173"/>
            <a:ext cx="51634" cy="45719"/>
          </a:xfrm>
          <a:prstGeom prst="rect">
            <a:avLst/>
          </a:prstGeom>
          <a:noFill/>
        </p:spPr>
        <p:txBody>
          <a:bodyPr vert="horz" wrap="square" lIns="91440" tIns="45720" rIns="91440" bIns="45720" anchor="t"/>
          <a:lstStyle/>
          <a:p>
            <a:pPr marL="0" indent="0" algn="l"/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14" name="Shape 214"/>
          <p:cNvSpPr txBox="1"/>
          <p:nvPr/>
        </p:nvSpPr>
        <p:spPr>
          <a:xfrm>
            <a:off x="5153756" y="292893"/>
            <a:ext cx="4896544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2200" b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ВРЕМЯ ЭКЗАМЕНОВ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827584" y="1119810"/>
            <a:ext cx="7992889" cy="442858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450215" algn="just">
              <a:lnSpc>
                <a:spcPct val="150000"/>
              </a:lnSpc>
              <a:spcAft>
                <a:spcPts val="1000"/>
              </a:spcAft>
            </a:pPr>
            <a:r>
              <a:rPr sz="1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Продолжительность ОГЭ </a:t>
            </a:r>
          </a:p>
          <a:p>
            <a:pPr marL="0" indent="450215" algn="just">
              <a:lnSpc>
                <a:spcPct val="150000"/>
              </a:lnSpc>
              <a:spcAft>
                <a:spcPts val="1000"/>
              </a:spcAft>
            </a:pPr>
            <a:r>
              <a:rPr sz="1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 литературе, математике, русскому языку составляет 3 часа 55 минут (235 минут); </a:t>
            </a:r>
          </a:p>
          <a:p>
            <a:pPr marL="0" indent="450215" algn="just">
              <a:lnSpc>
                <a:spcPct val="150000"/>
              </a:lnSpc>
              <a:spcAft>
                <a:spcPts val="1000"/>
              </a:spcAft>
            </a:pPr>
            <a:r>
              <a:rPr sz="1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 истории, обществознанию, физике, химии – 3 часа (180 минут); </a:t>
            </a:r>
          </a:p>
          <a:p>
            <a:pPr marL="0" indent="450215" algn="just">
              <a:lnSpc>
                <a:spcPct val="150000"/>
              </a:lnSpc>
              <a:spcAft>
                <a:spcPts val="1000"/>
              </a:spcAft>
            </a:pPr>
            <a:r>
              <a:rPr sz="1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 биологии, географии, информатике – 2 часа 30 минут (150 минут); </a:t>
            </a:r>
          </a:p>
          <a:p>
            <a:pPr marL="0" indent="450215" algn="just">
              <a:lnSpc>
                <a:spcPct val="150000"/>
              </a:lnSpc>
              <a:spcAft>
                <a:spcPts val="1000"/>
              </a:spcAft>
            </a:pPr>
            <a:r>
              <a:rPr sz="1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 иностранным языкам (английский, испанский, немецкий, французский) (письменная часть) – 2 часа (120 минут); </a:t>
            </a:r>
          </a:p>
          <a:p>
            <a:pPr marL="0" indent="450215" algn="just">
              <a:lnSpc>
                <a:spcPct val="150000"/>
              </a:lnSpc>
              <a:spcAft>
                <a:spcPts val="1000"/>
              </a:spcAft>
            </a:pPr>
            <a:r>
              <a:rPr sz="1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 иностранным языкам (английский, испанский, немецкий, французский) (устная часть) – 15 минут.</a:t>
            </a:r>
            <a:endParaRPr sz="180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16" name="Shape 216"/>
          <p:cNvSpPr txBox="1"/>
          <p:nvPr/>
        </p:nvSpPr>
        <p:spPr>
          <a:xfrm>
            <a:off x="971600" y="6021288"/>
            <a:ext cx="7432492" cy="646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800" b="1" i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Дополнительную информацию по экзаменам смотрите </a:t>
            </a:r>
          </a:p>
          <a:p>
            <a:pPr marL="0" indent="0" algn="ctr"/>
            <a:r>
              <a:rPr sz="1800" b="1" i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в «Памятке для родителей»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 txBox="1"/>
          <p:nvPr/>
        </p:nvSpPr>
        <p:spPr>
          <a:xfrm>
            <a:off x="7010400" y="871335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>
              <a:solidFill>
                <a:srgbClr val="000000">
                  <a:tint val="75000"/>
                </a:srgbClr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19" name="Shape 219"/>
          <p:cNvSpPr/>
          <p:nvPr/>
        </p:nvSpPr>
        <p:spPr>
          <a:xfrm>
            <a:off x="215516" y="97654"/>
            <a:ext cx="8712968" cy="707886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4000" b="1">
                <a:solidFill>
                  <a:srgbClr val="002060"/>
                </a:solidFill>
                <a:latin typeface="Calibri"/>
                <a:ea typeface="Calibri"/>
                <a:cs typeface="Calibri"/>
              </a:rPr>
              <a:t>Итоговое собеседование</a:t>
            </a:r>
          </a:p>
        </p:txBody>
      </p:sp>
      <p:sp>
        <p:nvSpPr>
          <p:cNvPr id="220" name="Shape 220"/>
          <p:cNvSpPr txBox="1"/>
          <p:nvPr/>
        </p:nvSpPr>
        <p:spPr>
          <a:xfrm>
            <a:off x="539552" y="900815"/>
            <a:ext cx="8064896" cy="59400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3200" b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Общая информация:</a:t>
            </a:r>
          </a:p>
          <a:p>
            <a:pPr marL="0" indent="0" algn="l"/>
            <a:r>
              <a:rPr sz="3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Результатом итогового собеседования является «зачет» – допуск к ГИА или «незачет».</a:t>
            </a:r>
          </a:p>
          <a:p>
            <a:pPr marL="0" indent="0" algn="ctr"/>
            <a:endParaRPr sz="3200" i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r>
              <a:rPr sz="3200" i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 отрицательном результате есть возможность пересдачи.</a:t>
            </a:r>
          </a:p>
          <a:p>
            <a:pPr marL="0" indent="0" algn="l"/>
            <a:endParaRPr sz="3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r>
              <a:rPr sz="3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Основная дата: 14.02.2024г.</a:t>
            </a:r>
          </a:p>
          <a:p>
            <a:pPr marL="0" indent="0" algn="l"/>
            <a:r>
              <a:rPr sz="3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Время написания: 15 мин.</a:t>
            </a:r>
          </a:p>
          <a:p>
            <a:pPr marL="0" indent="0" algn="l"/>
            <a:endParaRPr sz="3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r>
              <a:rPr sz="2800" i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Даты пересдачи: 13 марта, 15 апреля 2024г.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 txBox="1"/>
          <p:nvPr/>
        </p:nvSpPr>
        <p:spPr>
          <a:xfrm>
            <a:off x="287524" y="313162"/>
            <a:ext cx="8712968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800" b="1">
                <a:solidFill>
                  <a:srgbClr val="22272F"/>
                </a:solidFill>
                <a:latin typeface="PT Serif"/>
                <a:ea typeface="PT Serif"/>
                <a:cs typeface="PT Serif"/>
              </a:rPr>
              <a:t>ГИА-9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3" name="Shape 223"/>
          <p:cNvSpPr txBox="1"/>
          <p:nvPr/>
        </p:nvSpPr>
        <p:spPr>
          <a:xfrm>
            <a:off x="287524" y="313162"/>
            <a:ext cx="871296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800" b="1">
                <a:solidFill>
                  <a:srgbClr val="22272F"/>
                </a:solidFill>
                <a:latin typeface="PT Serif"/>
                <a:ea typeface="PT Serif"/>
                <a:cs typeface="PT Serif"/>
              </a:rPr>
              <a:t>ГИА-9 </a:t>
            </a:r>
          </a:p>
          <a:p>
            <a:pPr marL="0" indent="0" algn="l"/>
            <a:r>
              <a:rPr sz="1800" b="1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III. Итоговое собеседование</a:t>
            </a:r>
          </a:p>
        </p:txBody>
      </p:sp>
      <p:sp>
        <p:nvSpPr>
          <p:cNvPr id="224" name="Shape 224"/>
          <p:cNvSpPr txBox="1"/>
          <p:nvPr/>
        </p:nvSpPr>
        <p:spPr>
          <a:xfrm>
            <a:off x="287524" y="2420888"/>
            <a:ext cx="8676964" cy="156965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24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18. Итоговое собеседование проводится для лиц, указанных в </a:t>
            </a:r>
            <a:r>
              <a:rPr sz="2400" b="0" i="0" u="sng">
                <a:solidFill>
                  <a:schemeClr val="tx1"/>
                </a:solidFill>
                <a:latin typeface="Arial"/>
                <a:ea typeface="Arial"/>
                <a:cs typeface="Arial"/>
                <a:hlinkClick r:id="rId2"/>
              </a:rPr>
              <a:t>пункте 6 Порядка</a:t>
            </a:r>
            <a:r>
              <a:rPr sz="24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, </a:t>
            </a:r>
            <a:r>
              <a:rPr sz="2400" b="0" i="0">
                <a:solidFill>
                  <a:srgbClr val="FF0000"/>
                </a:solidFill>
                <a:latin typeface="Arial"/>
                <a:ea typeface="Arial"/>
                <a:cs typeface="Arial"/>
              </a:rPr>
              <a:t>во вторую среду февраля </a:t>
            </a:r>
            <a:r>
              <a:rPr sz="24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(далее - основная дата проведения итогового собеседования).</a:t>
            </a:r>
            <a:endParaRPr sz="24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5" name="Shape 225"/>
          <p:cNvSpPr txBox="1"/>
          <p:nvPr/>
        </p:nvSpPr>
        <p:spPr>
          <a:xfrm>
            <a:off x="327223" y="1192290"/>
            <a:ext cx="8676964" cy="830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24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Новое: п.16. – функции Рособрнадзора,</a:t>
            </a:r>
          </a:p>
          <a:p>
            <a:pPr marL="0" indent="0" algn="ctr"/>
            <a:r>
              <a:rPr sz="2400">
                <a:solidFill>
                  <a:srgbClr val="444444"/>
                </a:solidFill>
                <a:latin typeface="Arial"/>
                <a:ea typeface="Arial"/>
                <a:cs typeface="Arial"/>
              </a:rPr>
              <a:t>П.17. – функции ОИВ, учредителя, загранучредителя.</a:t>
            </a:r>
            <a:endParaRPr sz="24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6" name="Shape 226"/>
          <p:cNvSpPr txBox="1"/>
          <p:nvPr/>
        </p:nvSpPr>
        <p:spPr>
          <a:xfrm>
            <a:off x="395536" y="4523099"/>
            <a:ext cx="846094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just"/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19. </a:t>
            </a:r>
            <a:r>
              <a:rPr sz="1800" b="0" i="0">
                <a:solidFill>
                  <a:srgbClr val="FF0000"/>
                </a:solidFill>
                <a:latin typeface="Arial"/>
                <a:ea typeface="Arial"/>
                <a:cs typeface="Arial"/>
              </a:rPr>
              <a:t>Заявления</a:t>
            </a:r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 об участии в итоговом собеседовании подаются </a:t>
            </a:r>
            <a:r>
              <a:rPr sz="1800" b="0" i="0">
                <a:solidFill>
                  <a:srgbClr val="FF0000"/>
                </a:solidFill>
                <a:latin typeface="Arial"/>
                <a:ea typeface="Arial"/>
                <a:cs typeface="Arial"/>
              </a:rPr>
              <a:t>не позднее чем за две недели до начала</a:t>
            </a:r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 проведения итогового собеседования:</a:t>
            </a:r>
            <a:b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</a:br>
            <a:endParaRPr sz="1800" b="0" i="0">
              <a:solidFill>
                <a:srgbClr val="444444"/>
              </a:solidFill>
              <a:latin typeface="Arial"/>
              <a:ea typeface="Arial"/>
              <a:cs typeface="Arial"/>
            </a:endParaRPr>
          </a:p>
          <a:p>
            <a:pPr marL="0" indent="0" algn="just"/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1) лицами, указанными в </a:t>
            </a:r>
            <a:r>
              <a:rPr sz="1800" b="0" i="0" u="sng">
                <a:solidFill>
                  <a:srgbClr val="444444"/>
                </a:solidFill>
                <a:latin typeface="Arial"/>
                <a:ea typeface="Arial"/>
                <a:cs typeface="Arial"/>
                <a:hlinkClick r:id="rId2"/>
              </a:rPr>
              <a:t>пункте 6 Порядка</a:t>
            </a:r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 (за исключением экстернов), - в образовательные организации, в которых указанные лица осваивают образовательные программы основного общего образования;</a:t>
            </a:r>
            <a:b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</a:br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2) экстернами - в образовательные организации, выбранные экстернами для прохождения ГИА.</a:t>
            </a:r>
          </a:p>
        </p:txBody>
      </p:sp>
      <p:sp>
        <p:nvSpPr>
          <p:cNvPr id="227" name="Shape 227"/>
          <p:cNvSpPr txBox="1"/>
          <p:nvPr/>
        </p:nvSpPr>
        <p:spPr>
          <a:xfrm>
            <a:off x="6227163" y="3610492"/>
            <a:ext cx="262931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200" b="0" i="0">
                <a:solidFill>
                  <a:srgbClr val="FF0000"/>
                </a:solidFill>
                <a:latin typeface="Arial"/>
                <a:ea typeface="Arial"/>
                <a:cs typeface="Arial"/>
              </a:rPr>
              <a:t>дополнительные даты: во вторую рабочую среду марта и третий понедельник апреля, </a:t>
            </a:r>
            <a:endParaRPr sz="1200">
              <a:solidFill>
                <a:srgbClr val="FF0000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/>
        </p:nvSpPr>
        <p:spPr>
          <a:xfrm>
            <a:off x="235131" y="990899"/>
            <a:ext cx="8712968" cy="923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800" b="1" i="0" u="sng">
                <a:solidFill>
                  <a:srgbClr val="FF9900"/>
                </a:solidFill>
                <a:latin typeface="PT Sans"/>
                <a:ea typeface="PT Sans"/>
                <a:cs typeface="PT Sans"/>
                <a:hlinkClick r:id="rId2"/>
              </a:rPr>
              <a:t>Федеральный закон от 29.12.2012 N 273-ФЗ (ред. от 07.10.2022) "Об образовании в Российской Федерации" (с изм. и доп., вступ. в силу с 13.10.2022)</a:t>
            </a:r>
          </a:p>
          <a:p>
            <a:pPr marL="0" indent="0" algn="ctr"/>
            <a:r>
              <a:rPr sz="1800" b="1" u="sng">
                <a:solidFill>
                  <a:srgbClr val="FF9900"/>
                </a:solidFill>
                <a:latin typeface="PT Sans"/>
                <a:ea typeface="PT Sans"/>
                <a:cs typeface="PT Sans"/>
              </a:rPr>
              <a:t>Статья 59.</a:t>
            </a:r>
            <a:r>
              <a:rPr sz="1800">
                <a:solidFill>
                  <a:srgbClr val="FF9900"/>
                </a:solidFill>
                <a:latin typeface="PT Sans"/>
                <a:ea typeface="PT Sans"/>
                <a:cs typeface="PT Sans"/>
              </a:rPr>
              <a:t>  </a:t>
            </a:r>
            <a:r>
              <a:rPr sz="1800" b="1">
                <a:solidFill>
                  <a:srgbClr val="22272F"/>
                </a:solidFill>
                <a:latin typeface="PT Serif"/>
                <a:ea typeface="PT Serif"/>
                <a:cs typeface="PT Serif"/>
              </a:rPr>
              <a:t>Итоговая аттестация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8" name="Shape 88"/>
          <p:cNvSpPr txBox="1"/>
          <p:nvPr/>
        </p:nvSpPr>
        <p:spPr>
          <a:xfrm>
            <a:off x="4427984" y="-10640"/>
            <a:ext cx="4606833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60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https://www.consultant.ru/document/cons_doc_LAW_140174/95d9ecc180e13e58ff632723375f109b36986b8c/</a:t>
            </a:r>
            <a:r>
              <a:rPr sz="16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89" name="Shape 89"/>
          <p:cNvSpPr txBox="1"/>
          <p:nvPr/>
        </p:nvSpPr>
        <p:spPr>
          <a:xfrm>
            <a:off x="467544" y="2125453"/>
            <a:ext cx="8352928" cy="147732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800" b="0" i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6. К </a:t>
            </a:r>
            <a:r>
              <a:rPr sz="1800" b="0" i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государственной итоговой аттестации допускается </a:t>
            </a:r>
            <a:r>
              <a:rPr sz="1800" b="0" i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обучающийся, </a:t>
            </a:r>
            <a:r>
              <a:rPr sz="1800" b="0" i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не имеющий академической задолженности</a:t>
            </a:r>
            <a:r>
              <a:rPr sz="1800" b="0" i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и в </a:t>
            </a:r>
            <a:r>
              <a:rPr sz="1800" b="0" i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полном объеме выполнивший учебный план </a:t>
            </a:r>
            <a:r>
              <a:rPr sz="1800" b="0" i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или индивидуальный учебный план, если иное не установлено порядком проведения государственной итоговой аттестации по соответствующим образовательным программам.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467544" y="4221088"/>
            <a:ext cx="8352928" cy="14773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800" b="0" i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7. Обучающиеся, </a:t>
            </a:r>
            <a:r>
              <a:rPr sz="1800" b="0" i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не прошедшие </a:t>
            </a:r>
            <a:r>
              <a:rPr sz="1800" b="0" i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государственной итоговой аттестации или </a:t>
            </a:r>
            <a:r>
              <a:rPr sz="1800" b="0" i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получившие </a:t>
            </a:r>
            <a:r>
              <a:rPr sz="1800" b="0" i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 государственной итоговой аттестации </a:t>
            </a:r>
            <a:r>
              <a:rPr sz="1800" b="0" i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неудовлетворительные результаты</a:t>
            </a:r>
            <a:r>
              <a:rPr sz="1800" b="0" i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1800" b="0" i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вправе пройти государственную итоговую аттестацию</a:t>
            </a:r>
            <a:r>
              <a:rPr sz="1800" b="0" i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800" b="0" i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в сроки, определяемые порядком </a:t>
            </a:r>
            <a:r>
              <a:rPr sz="1800" b="0" i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проведения государственной итоговой аттестации по соответствующим образовательным программам.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/>
        </p:nvSpPr>
        <p:spPr>
          <a:xfrm>
            <a:off x="287524" y="313162"/>
            <a:ext cx="8712968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800" b="1">
                <a:solidFill>
                  <a:srgbClr val="22272F"/>
                </a:solidFill>
                <a:latin typeface="PT Serif"/>
                <a:ea typeface="PT Serif"/>
                <a:cs typeface="PT Serif"/>
              </a:rPr>
              <a:t>Государственная итоговая аттестация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3" name="Shape 93"/>
          <p:cNvSpPr/>
          <p:nvPr/>
        </p:nvSpPr>
        <p:spPr>
          <a:xfrm>
            <a:off x="2123728" y="836712"/>
            <a:ext cx="504056" cy="504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4" name="Shape 94"/>
          <p:cNvSpPr/>
          <p:nvPr/>
        </p:nvSpPr>
        <p:spPr>
          <a:xfrm>
            <a:off x="6363816" y="836712"/>
            <a:ext cx="504055" cy="504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5" name="Shape 95"/>
          <p:cNvSpPr/>
          <p:nvPr/>
        </p:nvSpPr>
        <p:spPr>
          <a:xfrm>
            <a:off x="1295636" y="1469157"/>
            <a:ext cx="2160239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6" name="Shape 96"/>
          <p:cNvSpPr/>
          <p:nvPr/>
        </p:nvSpPr>
        <p:spPr>
          <a:xfrm>
            <a:off x="5535724" y="1469157"/>
            <a:ext cx="216024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1403648" y="1429688"/>
            <a:ext cx="1944215" cy="52321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2800" b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9 класс</a:t>
            </a:r>
          </a:p>
        </p:txBody>
      </p:sp>
      <p:sp>
        <p:nvSpPr>
          <p:cNvPr id="98" name="Shape 98"/>
          <p:cNvSpPr txBox="1"/>
          <p:nvPr/>
        </p:nvSpPr>
        <p:spPr>
          <a:xfrm>
            <a:off x="5643736" y="1471697"/>
            <a:ext cx="194421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2800" b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11 класс</a:t>
            </a:r>
          </a:p>
        </p:txBody>
      </p:sp>
      <p:sp>
        <p:nvSpPr>
          <p:cNvPr id="99" name="Shape 99"/>
          <p:cNvSpPr txBox="1"/>
          <p:nvPr/>
        </p:nvSpPr>
        <p:spPr>
          <a:xfrm>
            <a:off x="107504" y="4243738"/>
            <a:ext cx="430320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600">
                <a:solidFill>
                  <a:schemeClr val="tx1"/>
                </a:solidFill>
                <a:latin typeface="+mn-lt"/>
                <a:ea typeface="+mn-ea"/>
                <a:cs typeface="+mn-cs"/>
                <a:hlinkClick r:id="rId2"/>
              </a:rPr>
              <a:t>https://docs.cntd.ru/document/1301373572</a:t>
            </a:r>
            <a:r>
              <a:rPr sz="16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100" name="Shape 100"/>
          <p:cNvSpPr txBox="1"/>
          <p:nvPr/>
        </p:nvSpPr>
        <p:spPr>
          <a:xfrm>
            <a:off x="4498624" y="4243738"/>
            <a:ext cx="4785360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60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https://docs.cntd.ru/document/1301373571</a:t>
            </a:r>
            <a:r>
              <a:rPr sz="16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101" name="Shape 101"/>
          <p:cNvSpPr/>
          <p:nvPr/>
        </p:nvSpPr>
        <p:spPr>
          <a:xfrm>
            <a:off x="3483496" y="4878618"/>
            <a:ext cx="216024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2" name="Shape 102"/>
          <p:cNvSpPr txBox="1"/>
          <p:nvPr/>
        </p:nvSpPr>
        <p:spPr>
          <a:xfrm>
            <a:off x="3591508" y="4839149"/>
            <a:ext cx="194421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2800" b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ГВЭ</a:t>
            </a:r>
          </a:p>
        </p:txBody>
      </p:sp>
      <p:sp>
        <p:nvSpPr>
          <p:cNvPr id="103" name="Shape 103"/>
          <p:cNvSpPr txBox="1"/>
          <p:nvPr/>
        </p:nvSpPr>
        <p:spPr>
          <a:xfrm>
            <a:off x="431540" y="5483941"/>
            <a:ext cx="8280920" cy="830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600" b="0" i="0">
                <a:solidFill>
                  <a:srgbClr val="000000"/>
                </a:solidFill>
                <a:latin typeface="Futura"/>
                <a:ea typeface="Futura"/>
                <a:cs typeface="Futura"/>
              </a:rPr>
              <a:t>Государственный выпускной экзамен по образовательным программам среднего общего образования или основного общего образования для определенных категорий лиц.</a:t>
            </a:r>
            <a:endParaRPr sz="16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5" name="Picture 105"/>
          <p:cNvPicPr/>
          <p:nvPr/>
        </p:nvPicPr>
        <p:blipFill>
          <a:blip r:embed="rId4"/>
          <a:stretch/>
        </p:blipFill>
        <p:spPr>
          <a:xfrm>
            <a:off x="112622" y="2054011"/>
            <a:ext cx="4188202" cy="2228233"/>
          </a:xfrm>
          <a:prstGeom prst="rect">
            <a:avLst/>
          </a:prstGeom>
          <a:ln>
            <a:noFill/>
          </a:ln>
        </p:spPr>
      </p:pic>
      <p:pic>
        <p:nvPicPr>
          <p:cNvPr id="107" name="Picture 107"/>
          <p:cNvPicPr/>
          <p:nvPr/>
        </p:nvPicPr>
        <p:blipFill>
          <a:blip r:embed="rId5"/>
          <a:stretch/>
        </p:blipFill>
        <p:spPr>
          <a:xfrm>
            <a:off x="4652889" y="2054010"/>
            <a:ext cx="4398152" cy="2211431"/>
          </a:xfrm>
          <a:prstGeom prst="rect">
            <a:avLst/>
          </a:prstGeom>
          <a:ln>
            <a:noFill/>
          </a:ln>
        </p:spPr>
      </p:pic>
      <p:sp>
        <p:nvSpPr>
          <p:cNvPr id="108" name="Shape 108"/>
          <p:cNvSpPr txBox="1"/>
          <p:nvPr/>
        </p:nvSpPr>
        <p:spPr>
          <a:xfrm>
            <a:off x="251519" y="4545789"/>
            <a:ext cx="1872208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800" b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С 1.09.2023</a:t>
            </a:r>
          </a:p>
        </p:txBody>
      </p:sp>
      <p:sp>
        <p:nvSpPr>
          <p:cNvPr id="109" name="Shape 109"/>
          <p:cNvSpPr txBox="1"/>
          <p:nvPr/>
        </p:nvSpPr>
        <p:spPr>
          <a:xfrm>
            <a:off x="7691046" y="4498893"/>
            <a:ext cx="1872208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800" b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С 1.09.2023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/>
        </p:nvSpPr>
        <p:spPr>
          <a:xfrm>
            <a:off x="323528" y="620688"/>
            <a:ext cx="8496944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600">
                <a:solidFill>
                  <a:schemeClr val="tx1"/>
                </a:solidFill>
                <a:latin typeface="Arial"/>
                <a:ea typeface="Arial"/>
                <a:cs typeface="Arial"/>
              </a:rPr>
              <a:t>Приказ министерства просвещения Российской Федерации, федеральной службы по надзору в сфере образования и науки </a:t>
            </a:r>
            <a:r>
              <a:rPr sz="1600" i="0">
                <a:solidFill>
                  <a:schemeClr val="tx1"/>
                </a:solidFill>
                <a:latin typeface="Arial"/>
                <a:ea typeface="Arial"/>
                <a:cs typeface="Arial"/>
              </a:rPr>
              <a:t>от 4 апреля 2023 года N 233/552</a:t>
            </a:r>
          </a:p>
          <a:p>
            <a:pPr marL="0" indent="0" algn="ctr"/>
            <a:r>
              <a:rPr sz="1600" i="0">
                <a:solidFill>
                  <a:schemeClr val="tx1"/>
                </a:solidFill>
                <a:latin typeface="Arial"/>
                <a:ea typeface="Arial"/>
                <a:cs typeface="Arial"/>
              </a:rPr>
              <a:t> </a:t>
            </a:r>
            <a:r>
              <a:rPr sz="1600" b="1" i="0">
                <a:solidFill>
                  <a:schemeClr val="tx1"/>
                </a:solidFill>
                <a:latin typeface="Arial"/>
                <a:ea typeface="Arial"/>
                <a:cs typeface="Arial"/>
              </a:rPr>
              <a:t> «Об утверждении Порядка проведения государственной итоговой аттестации по образовательным программам среднего общего образования»</a:t>
            </a:r>
          </a:p>
        </p:txBody>
      </p:sp>
      <p:pic>
        <p:nvPicPr>
          <p:cNvPr id="113" name="Picture 113"/>
          <p:cNvPicPr/>
          <p:nvPr/>
        </p:nvPicPr>
        <p:blipFill>
          <a:blip r:embed="rId2"/>
          <a:stretch/>
        </p:blipFill>
        <p:spPr>
          <a:xfrm>
            <a:off x="467544" y="1760622"/>
            <a:ext cx="4824060" cy="5097378"/>
          </a:xfrm>
          <a:prstGeom prst="rect">
            <a:avLst/>
          </a:prstGeom>
          <a:ln>
            <a:noFill/>
          </a:ln>
        </p:spPr>
      </p:pic>
      <p:sp>
        <p:nvSpPr>
          <p:cNvPr id="114" name="Shape 114"/>
          <p:cNvSpPr txBox="1"/>
          <p:nvPr/>
        </p:nvSpPr>
        <p:spPr>
          <a:xfrm>
            <a:off x="4499992" y="2420888"/>
            <a:ext cx="4600936" cy="369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80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https://docs.cntd.ru/document/1301373571</a:t>
            </a:r>
            <a:r>
              <a:rPr sz="18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115" name="Shape 115"/>
          <p:cNvSpPr/>
          <p:nvPr/>
        </p:nvSpPr>
        <p:spPr>
          <a:xfrm>
            <a:off x="3131840" y="8620"/>
            <a:ext cx="3024336" cy="707886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4000" b="1">
                <a:solidFill>
                  <a:srgbClr val="002060"/>
                </a:solidFill>
                <a:latin typeface="Calibri"/>
                <a:ea typeface="Calibri"/>
                <a:cs typeface="Calibri"/>
              </a:rPr>
              <a:t>ГИА -11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/>
          <p:nvPr/>
        </p:nvSpPr>
        <p:spPr>
          <a:xfrm>
            <a:off x="404428" y="902872"/>
            <a:ext cx="871296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800" b="1">
                <a:solidFill>
                  <a:srgbClr val="22272F"/>
                </a:solidFill>
                <a:latin typeface="PT Serif"/>
                <a:ea typeface="PT Serif"/>
                <a:cs typeface="PT Serif"/>
              </a:rPr>
              <a:t>ГИА-11 </a:t>
            </a:r>
          </a:p>
          <a:p>
            <a:pPr marL="0" indent="0" algn="l"/>
            <a:r>
              <a:rPr sz="1800" b="1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II. Формы проведения ГИА и участники ГИА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8" name="Shape 118"/>
          <p:cNvSpPr/>
          <p:nvPr/>
        </p:nvSpPr>
        <p:spPr>
          <a:xfrm rot="10800000" flipV="1">
            <a:off x="284185" y="1940981"/>
            <a:ext cx="8568952" cy="415498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>
            <a:spAutoFit/>
          </a:bodyPr>
          <a:lstStyle>
            <a:defPPr/>
            <a:lvl1pPr marL="0" lvl="0" indent="152400" algn="l">
              <a:defRPr sz="18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lvl="0" algn="just"/>
            <a:r>
              <a:rPr sz="2400"/>
              <a:t>8. </a:t>
            </a:r>
            <a:r>
              <a:rPr sz="2400" b="0" i="0">
                <a:solidFill>
                  <a:srgbClr val="444444"/>
                </a:solidFill>
              </a:rPr>
              <a:t>К ГИА допускаются лица, указанные в </a:t>
            </a:r>
            <a:r>
              <a:rPr sz="2400" b="0" i="0" u="sng">
                <a:hlinkClick r:id="rId2"/>
              </a:rPr>
              <a:t>пункте 7 Порядка</a:t>
            </a:r>
            <a:r>
              <a:rPr sz="2400" b="0" i="0">
                <a:solidFill>
                  <a:srgbClr val="444444"/>
                </a:solidFill>
              </a:rPr>
              <a:t> (за исключением экстернов), </a:t>
            </a:r>
          </a:p>
          <a:p>
            <a:pPr marL="285750" lvl="0" indent="-285750" algn="just">
              <a:buFont typeface="Arial"/>
              <a:buChar char="•"/>
            </a:pPr>
            <a:r>
              <a:rPr sz="2400" b="0" i="0">
                <a:solidFill>
                  <a:srgbClr val="FF0000"/>
                </a:solidFill>
              </a:rPr>
              <a:t>не имеющие академической задолженности</a:t>
            </a:r>
            <a:r>
              <a:rPr sz="2400" b="0" i="0">
                <a:solidFill>
                  <a:srgbClr val="444444"/>
                </a:solidFill>
              </a:rPr>
              <a:t>, </a:t>
            </a:r>
          </a:p>
          <a:p>
            <a:pPr marL="285750" lvl="0" indent="-285750" algn="just">
              <a:buFont typeface="Arial"/>
              <a:buChar char="•"/>
            </a:pPr>
            <a:r>
              <a:rPr sz="2400" b="0" i="0">
                <a:solidFill>
                  <a:srgbClr val="FF0000"/>
                </a:solidFill>
              </a:rPr>
              <a:t>в полном объеме выполнившие учебный план </a:t>
            </a:r>
            <a:r>
              <a:rPr sz="2400" b="0" i="0">
                <a:solidFill>
                  <a:srgbClr val="444444"/>
                </a:solidFill>
              </a:rPr>
              <a:t>или индивидуальный учебный план (имеющие годовые отметки по всем учебным предметам учебного плана за каждый год обучения по образовательным программам среднего общего образования не ниже удовлетворительных), </a:t>
            </a:r>
          </a:p>
          <a:p>
            <a:pPr marL="285750" lvl="0" indent="-285750" algn="just">
              <a:buFont typeface="Arial"/>
              <a:buChar char="•"/>
            </a:pPr>
            <a:r>
              <a:rPr sz="2400" b="0" i="0">
                <a:solidFill>
                  <a:srgbClr val="444444"/>
                </a:solidFill>
              </a:rPr>
              <a:t>а также имеющие результат </a:t>
            </a:r>
            <a:r>
              <a:rPr sz="2400" b="0" i="0">
                <a:solidFill>
                  <a:srgbClr val="FF0000"/>
                </a:solidFill>
              </a:rPr>
              <a:t>"зачет" за итоговое сочинение </a:t>
            </a:r>
            <a:r>
              <a:rPr sz="2400" b="0" i="0">
                <a:solidFill>
                  <a:srgbClr val="444444"/>
                </a:solidFill>
              </a:rPr>
              <a:t>(изложение)</a:t>
            </a:r>
            <a:endParaRPr sz="2400" b="0" i="0" u="none" strike="noStrike" cap="none" baseline="0">
              <a:solidFill>
                <a:schemeClr val="tx1"/>
              </a:solidFill>
            </a:endParaRPr>
          </a:p>
        </p:txBody>
      </p:sp>
      <p:sp>
        <p:nvSpPr>
          <p:cNvPr id="119" name="Shape 119"/>
          <p:cNvSpPr/>
          <p:nvPr/>
        </p:nvSpPr>
        <p:spPr>
          <a:xfrm rot="10800000">
            <a:off x="20410572" y="2804346"/>
            <a:ext cx="45719" cy="45718"/>
          </a:xfrm>
          <a:prstGeom prst="rect">
            <a:avLst/>
          </a:prstGeom>
          <a:noFill/>
        </p:spPr>
        <p:txBody>
          <a:bodyPr vert="horz" wrap="square" lIns="91440" tIns="45720" rIns="91440" bIns="45720" anchor="t"/>
          <a:lstStyle/>
          <a:p>
            <a:pPr marL="0" indent="0" algn="l"/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0" name="Shape 120"/>
          <p:cNvSpPr txBox="1"/>
          <p:nvPr/>
        </p:nvSpPr>
        <p:spPr>
          <a:xfrm>
            <a:off x="4950298" y="141761"/>
            <a:ext cx="4896544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2200" b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ДОПУСК К ЭКЗАМЕНАМ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/>
          <p:nvPr/>
        </p:nvSpPr>
        <p:spPr>
          <a:xfrm>
            <a:off x="286874" y="260648"/>
            <a:ext cx="8712968" cy="646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800" b="1">
                <a:solidFill>
                  <a:srgbClr val="22272F"/>
                </a:solidFill>
                <a:latin typeface="PT Serif"/>
                <a:ea typeface="PT Serif"/>
                <a:cs typeface="PT Serif"/>
              </a:rPr>
              <a:t>ГИА-11 </a:t>
            </a:r>
          </a:p>
          <a:p>
            <a:pPr marL="0" indent="0" algn="l"/>
            <a:r>
              <a:rPr sz="1800" b="1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II. Формы проведения ГИА и участники ГИА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3" name="Shape 123"/>
          <p:cNvSpPr txBox="1"/>
          <p:nvPr/>
        </p:nvSpPr>
        <p:spPr>
          <a:xfrm>
            <a:off x="286874" y="1052736"/>
            <a:ext cx="8605605" cy="55092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/>
            <a:lvl1pPr marL="0" lvl="0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9. ГИА проводится: </a:t>
            </a:r>
          </a:p>
          <a:p>
            <a:pPr marL="0" indent="0" algn="ctr"/>
            <a:endParaRPr sz="1800">
              <a:solidFill>
                <a:srgbClr val="444444"/>
              </a:solidFill>
              <a:latin typeface="Arial"/>
              <a:ea typeface="Arial"/>
              <a:cs typeface="Arial"/>
            </a:endParaRPr>
          </a:p>
          <a:p>
            <a:pPr marL="0" indent="0" algn="l"/>
            <a:r>
              <a:rPr sz="1800" u="sng">
                <a:solidFill>
                  <a:srgbClr val="444444"/>
                </a:solidFill>
                <a:latin typeface="Arial"/>
                <a:ea typeface="Arial"/>
                <a:cs typeface="Arial"/>
              </a:rPr>
              <a:t>Обязательные:</a:t>
            </a:r>
            <a:r>
              <a:rPr sz="1800">
                <a:solidFill>
                  <a:srgbClr val="444444"/>
                </a:solidFill>
                <a:latin typeface="Arial"/>
                <a:ea typeface="Arial"/>
                <a:cs typeface="Arial"/>
              </a:rPr>
              <a:t> </a:t>
            </a:r>
          </a:p>
          <a:p>
            <a:pPr marL="285750" indent="-285750">
              <a:buFont typeface="Arial"/>
              <a:buChar char="•"/>
            </a:pPr>
            <a:r>
              <a:rPr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русский язык </a:t>
            </a:r>
          </a:p>
          <a:p>
            <a:pPr marL="285750" indent="-285750">
              <a:buFont typeface="Arial"/>
              <a:buChar char="•"/>
            </a:pPr>
            <a:r>
              <a:rPr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математика (базового и профильного уровней) </a:t>
            </a:r>
            <a:r>
              <a:rPr sz="1400" b="0" i="1">
                <a:solidFill>
                  <a:srgbClr val="444444"/>
                </a:solidFill>
                <a:latin typeface="Arial"/>
                <a:ea typeface="Arial"/>
                <a:cs typeface="Arial"/>
              </a:rPr>
              <a:t>(п.56.Участники ГИА, получившие неудовлетворительный результат на ЕГЭ по математике, вправе изменить выбранный ими ранее уровень ЕГЭ по математике для повторного участия в ЕГЭ в резервные сроки).</a:t>
            </a:r>
          </a:p>
          <a:p>
            <a:r>
              <a:rPr u="sng">
                <a:solidFill>
                  <a:srgbClr val="444444"/>
                </a:solidFill>
                <a:latin typeface="Arial"/>
                <a:ea typeface="Arial"/>
                <a:cs typeface="Arial"/>
              </a:rPr>
              <a:t>Э</a:t>
            </a:r>
            <a:r>
              <a:rPr b="0" i="0" u="sng">
                <a:solidFill>
                  <a:srgbClr val="444444"/>
                </a:solidFill>
                <a:latin typeface="Arial"/>
                <a:ea typeface="Arial"/>
                <a:cs typeface="Arial"/>
              </a:rPr>
              <a:t>кзамены на добровольной основе (для поступления в вузы): </a:t>
            </a:r>
          </a:p>
          <a:p>
            <a:pPr marL="285750" indent="-285750">
              <a:buFont typeface="Arial"/>
              <a:buChar char="•"/>
            </a:pPr>
            <a:r>
              <a:rPr>
                <a:solidFill>
                  <a:srgbClr val="444444"/>
                </a:solidFill>
                <a:latin typeface="Arial"/>
                <a:ea typeface="Arial"/>
                <a:cs typeface="Arial"/>
              </a:rPr>
              <a:t>биология, </a:t>
            </a:r>
          </a:p>
          <a:p>
            <a:pPr marL="285750" indent="-285750">
              <a:buFont typeface="Arial"/>
              <a:buChar char="•"/>
            </a:pPr>
            <a:r>
              <a:rPr>
                <a:solidFill>
                  <a:srgbClr val="444444"/>
                </a:solidFill>
                <a:latin typeface="Arial"/>
                <a:ea typeface="Arial"/>
                <a:cs typeface="Arial"/>
              </a:rPr>
              <a:t>география, </a:t>
            </a:r>
          </a:p>
          <a:p>
            <a:pPr marL="285750" indent="-285750">
              <a:buFont typeface="Arial"/>
              <a:buChar char="•"/>
            </a:pPr>
            <a:r>
              <a:rPr>
                <a:solidFill>
                  <a:srgbClr val="444444"/>
                </a:solidFill>
                <a:latin typeface="Arial"/>
                <a:ea typeface="Arial"/>
                <a:cs typeface="Arial"/>
              </a:rPr>
              <a:t>иностранные языки (английский, немецкий, французский, испанский и китайский), </a:t>
            </a:r>
          </a:p>
          <a:p>
            <a:pPr marL="285750" indent="-285750">
              <a:buFont typeface="Arial"/>
              <a:buChar char="•"/>
            </a:pPr>
            <a:r>
              <a:rPr>
                <a:solidFill>
                  <a:srgbClr val="444444"/>
                </a:solidFill>
                <a:latin typeface="Arial"/>
                <a:ea typeface="Arial"/>
                <a:cs typeface="Arial"/>
              </a:rPr>
              <a:t>информатика,</a:t>
            </a:r>
          </a:p>
          <a:p>
            <a:pPr marL="285750" indent="-285750">
              <a:buFont typeface="Arial"/>
              <a:buChar char="•"/>
            </a:pPr>
            <a:r>
              <a:rPr>
                <a:solidFill>
                  <a:srgbClr val="444444"/>
                </a:solidFill>
                <a:latin typeface="Arial"/>
                <a:ea typeface="Arial"/>
                <a:cs typeface="Arial"/>
              </a:rPr>
              <a:t>история, </a:t>
            </a:r>
          </a:p>
          <a:p>
            <a:pPr marL="285750" indent="-285750">
              <a:buFont typeface="Arial"/>
              <a:buChar char="•"/>
            </a:pPr>
            <a:r>
              <a:rPr>
                <a:solidFill>
                  <a:srgbClr val="444444"/>
                </a:solidFill>
                <a:latin typeface="Arial"/>
                <a:ea typeface="Arial"/>
                <a:cs typeface="Arial"/>
              </a:rPr>
              <a:t>литература, </a:t>
            </a:r>
          </a:p>
          <a:p>
            <a:pPr marL="285750" indent="-285750">
              <a:buFont typeface="Arial"/>
              <a:buChar char="•"/>
            </a:pPr>
            <a:r>
              <a:rPr>
                <a:solidFill>
                  <a:srgbClr val="444444"/>
                </a:solidFill>
                <a:latin typeface="Arial"/>
                <a:ea typeface="Arial"/>
                <a:cs typeface="Arial"/>
              </a:rPr>
              <a:t>обществознание, </a:t>
            </a:r>
          </a:p>
          <a:p>
            <a:pPr marL="285750" indent="-285750">
              <a:buFont typeface="Arial"/>
              <a:buChar char="•"/>
            </a:pPr>
            <a:r>
              <a:rPr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физика, </a:t>
            </a:r>
          </a:p>
          <a:p>
            <a:pPr marL="285750" indent="-285750">
              <a:buFont typeface="Arial"/>
              <a:buChar char="•"/>
            </a:pPr>
            <a:r>
              <a:rPr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химия, </a:t>
            </a:r>
          </a:p>
          <a:p>
            <a:pPr marL="285750" indent="-285750">
              <a:buFont typeface="Arial"/>
              <a:buChar char="•"/>
            </a:pPr>
            <a:endParaRPr b="0" i="0">
              <a:solidFill>
                <a:srgbClr val="444444"/>
              </a:solidFill>
              <a:latin typeface="Arial"/>
              <a:ea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i="1">
                <a:solidFill>
                  <a:srgbClr val="444444"/>
                </a:solidFill>
                <a:latin typeface="Arial"/>
                <a:ea typeface="Arial"/>
                <a:cs typeface="Arial"/>
              </a:rPr>
              <a:t>родной язык и (или) родная литература.</a:t>
            </a:r>
            <a:endParaRPr i="1"/>
          </a:p>
        </p:txBody>
      </p:sp>
      <p:sp>
        <p:nvSpPr>
          <p:cNvPr id="124" name="Shape 124"/>
          <p:cNvSpPr txBox="1"/>
          <p:nvPr/>
        </p:nvSpPr>
        <p:spPr>
          <a:xfrm>
            <a:off x="4950298" y="141761"/>
            <a:ext cx="4896544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2200" b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ПЕРЕЧЕНЬ ЭКЗАМЕНОВ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/>
        </p:nvSpPr>
        <p:spPr>
          <a:xfrm>
            <a:off x="291970" y="322622"/>
            <a:ext cx="871296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800" b="1">
                <a:solidFill>
                  <a:srgbClr val="22272F"/>
                </a:solidFill>
                <a:latin typeface="PT Serif"/>
                <a:ea typeface="PT Serif"/>
                <a:cs typeface="PT Serif"/>
              </a:rPr>
              <a:t>ГИА-11 </a:t>
            </a:r>
          </a:p>
          <a:p>
            <a:pPr marL="0" indent="0" algn="l"/>
            <a:r>
              <a:rPr sz="1800" b="1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II. Формы проведения ГИА и участники ГИА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7" name="Shape 127"/>
          <p:cNvSpPr txBox="1"/>
          <p:nvPr/>
        </p:nvSpPr>
        <p:spPr>
          <a:xfrm>
            <a:off x="287524" y="1124744"/>
            <a:ext cx="8532948" cy="209288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12. </a:t>
            </a:r>
            <a:r>
              <a:rPr sz="1800" b="0" i="0">
                <a:solidFill>
                  <a:srgbClr val="FF0000"/>
                </a:solidFill>
                <a:latin typeface="Arial"/>
                <a:ea typeface="Arial"/>
                <a:cs typeface="Arial"/>
              </a:rPr>
              <a:t>Заявления</a:t>
            </a:r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 с указанием выбранных учебных предметов, уровня ЕГЭ по математике (базовый или профильный), форм (формы) ГИА (для лиц, указанных в </a:t>
            </a:r>
            <a:r>
              <a:rPr sz="1800" b="0" i="0" u="sng">
                <a:solidFill>
                  <a:schemeClr val="tx1"/>
                </a:solidFill>
                <a:latin typeface="Arial"/>
                <a:ea typeface="Arial"/>
                <a:cs typeface="Arial"/>
                <a:hlinkClick r:id="rId2"/>
              </a:rPr>
              <a:t>подпункте 2 пункта 7 Порядка</a:t>
            </a:r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), языка, на котором планируется сдавать экзамены (в случае, установленном </a:t>
            </a:r>
            <a:r>
              <a:rPr sz="1800" b="0" i="0" u="sng">
                <a:solidFill>
                  <a:schemeClr val="tx1"/>
                </a:solidFill>
                <a:latin typeface="Arial"/>
                <a:ea typeface="Arial"/>
                <a:cs typeface="Arial"/>
                <a:hlinkClick r:id="rId3"/>
              </a:rPr>
              <a:t>пунктом 10 Порядка</a:t>
            </a:r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), а также сроков участия в экзаменах (далее - заявления об участии в экзаменах) подаются </a:t>
            </a:r>
            <a:r>
              <a:rPr sz="4000" b="0" i="0">
                <a:solidFill>
                  <a:srgbClr val="FF0000"/>
                </a:solidFill>
                <a:latin typeface="Arial"/>
                <a:ea typeface="Arial"/>
                <a:cs typeface="Arial"/>
              </a:rPr>
              <a:t>до 1 февраля </a:t>
            </a:r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включительно:</a:t>
            </a:r>
            <a:endParaRPr sz="1800">
              <a:solidFill>
                <a:srgbClr val="FF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8" name="Shape 128"/>
          <p:cNvSpPr txBox="1"/>
          <p:nvPr/>
        </p:nvSpPr>
        <p:spPr>
          <a:xfrm>
            <a:off x="458126" y="4077072"/>
            <a:ext cx="8227748" cy="218521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just"/>
            <a:r>
              <a:rPr sz="1800" b="0" i="0" u="sng">
                <a:solidFill>
                  <a:srgbClr val="444444"/>
                </a:solidFill>
                <a:latin typeface="Arial"/>
                <a:ea typeface="Arial"/>
                <a:cs typeface="Arial"/>
              </a:rPr>
              <a:t>обучающимися</a:t>
            </a:r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 </a:t>
            </a:r>
          </a:p>
          <a:p>
            <a:pPr marL="0" indent="0" algn="just"/>
            <a: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- в образовательные организации, в которых обучающиеся осваивают образовательные программы среднего общего образования;</a:t>
            </a:r>
            <a:br>
              <a:rPr sz="1800" b="0" i="0">
                <a:solidFill>
                  <a:srgbClr val="444444"/>
                </a:solidFill>
                <a:latin typeface="Arial"/>
                <a:ea typeface="Arial"/>
                <a:cs typeface="Arial"/>
              </a:rPr>
            </a:br>
            <a:endParaRPr sz="1800" b="0" i="0">
              <a:solidFill>
                <a:srgbClr val="444444"/>
              </a:solidFill>
              <a:latin typeface="Arial"/>
              <a:ea typeface="Arial"/>
              <a:cs typeface="Arial"/>
            </a:endParaRPr>
          </a:p>
          <a:p>
            <a:pPr marL="0" indent="0" algn="ctr"/>
            <a:r>
              <a:rPr sz="1600" b="1" i="1" u="sng">
                <a:solidFill>
                  <a:srgbClr val="444444"/>
                </a:solidFill>
                <a:latin typeface="Arial"/>
                <a:ea typeface="Arial"/>
                <a:cs typeface="Arial"/>
              </a:rPr>
              <a:t>ЗАПОЛНЯЕМ ВМЕСТЕ. БУДЕТ ОРГАНИЗОВАН КЛАССНЫЙ ЧАС С ЗАВУЧЕМ.</a:t>
            </a:r>
          </a:p>
          <a:p>
            <a:pPr marL="0" indent="0" algn="ctr"/>
            <a:endParaRPr sz="1600" b="1" i="1" u="sng">
              <a:solidFill>
                <a:srgbClr val="444444"/>
              </a:solidFill>
              <a:latin typeface="Arial"/>
              <a:ea typeface="Arial"/>
              <a:cs typeface="Arial"/>
            </a:endParaRPr>
          </a:p>
          <a:p>
            <a:pPr marL="0" indent="0" algn="ctr"/>
            <a:r>
              <a:rPr sz="1600" b="1" i="1" u="sng">
                <a:solidFill>
                  <a:srgbClr val="444444"/>
                </a:solidFill>
                <a:latin typeface="Arial"/>
                <a:ea typeface="Arial"/>
                <a:cs typeface="Arial"/>
              </a:rPr>
              <a:t>ПРИ ОТСУТСТВИИ В УКАЗАННЫЙ В РАСПИСАНИИ ДЕНЬ </a:t>
            </a:r>
          </a:p>
          <a:p>
            <a:pPr marL="0" indent="0" algn="ctr"/>
            <a:r>
              <a:rPr sz="1600" b="1" i="1" u="sng">
                <a:solidFill>
                  <a:srgbClr val="444444"/>
                </a:solidFill>
                <a:latin typeface="Arial"/>
                <a:ea typeface="Arial"/>
                <a:cs typeface="Arial"/>
              </a:rPr>
              <a:t>ПОДОЙТИ К ЗАВУЧУ ЛИЧНО</a:t>
            </a:r>
          </a:p>
        </p:txBody>
      </p:sp>
      <p:sp>
        <p:nvSpPr>
          <p:cNvPr id="129" name="Shape 129"/>
          <p:cNvSpPr txBox="1"/>
          <p:nvPr/>
        </p:nvSpPr>
        <p:spPr>
          <a:xfrm>
            <a:off x="4950298" y="141761"/>
            <a:ext cx="4896544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2200" b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ПОДАЧА ЗАЯВЛЕНИЙ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/>
          <p:nvPr/>
        </p:nvSpPr>
        <p:spPr>
          <a:xfrm>
            <a:off x="287524" y="361158"/>
            <a:ext cx="871296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800" b="1">
                <a:solidFill>
                  <a:srgbClr val="22272F"/>
                </a:solidFill>
                <a:latin typeface="PT Serif"/>
                <a:ea typeface="PT Serif"/>
                <a:cs typeface="PT Serif"/>
              </a:rPr>
              <a:t>ГИА-11 </a:t>
            </a:r>
          </a:p>
          <a:p>
            <a:pPr marL="0" indent="0" algn="l"/>
            <a:r>
              <a:rPr sz="1800" b="1" i="0">
                <a:solidFill>
                  <a:srgbClr val="444444"/>
                </a:solidFill>
                <a:latin typeface="Arial"/>
                <a:ea typeface="Arial"/>
                <a:cs typeface="Arial"/>
              </a:rPr>
              <a:t>IV. Организация проведения ГИА</a:t>
            </a:r>
          </a:p>
        </p:txBody>
      </p:sp>
      <p:sp>
        <p:nvSpPr>
          <p:cNvPr id="132" name="Shape 132"/>
          <p:cNvSpPr/>
          <p:nvPr/>
        </p:nvSpPr>
        <p:spPr>
          <a:xfrm rot="10800000">
            <a:off x="10083140" y="247173"/>
            <a:ext cx="51634" cy="45719"/>
          </a:xfrm>
          <a:prstGeom prst="rect">
            <a:avLst/>
          </a:prstGeom>
          <a:noFill/>
        </p:spPr>
        <p:txBody>
          <a:bodyPr vert="horz" wrap="square" lIns="91440" tIns="45720" rIns="91440" bIns="45720" anchor="t"/>
          <a:lstStyle/>
          <a:p>
            <a:pPr marL="0" indent="0" algn="l"/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3" name="Shape 133"/>
          <p:cNvSpPr txBox="1"/>
          <p:nvPr/>
        </p:nvSpPr>
        <p:spPr>
          <a:xfrm>
            <a:off x="251564" y="1042220"/>
            <a:ext cx="4061192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000" b="0" i="1">
                <a:solidFill>
                  <a:srgbClr val="444444"/>
                </a:solidFill>
                <a:latin typeface="Arial"/>
                <a:ea typeface="Arial"/>
                <a:cs typeface="Arial"/>
              </a:rPr>
              <a:t>Экзамены проводятся в досрочный, основной и дополнительный периоды. В каждом из периодов проведения экзаменов предусматриваются резервные сроки.</a:t>
            </a:r>
            <a:endParaRPr sz="1000" i="1">
              <a:solidFill>
                <a:srgbClr val="FF0000"/>
              </a:solidFill>
              <a:highlight>
                <a:srgbClr val="FFFF00"/>
              </a:highlight>
              <a:latin typeface="+mn-lt"/>
              <a:ea typeface="+mn-ea"/>
              <a:cs typeface="+mn-cs"/>
            </a:endParaRPr>
          </a:p>
        </p:txBody>
      </p:sp>
      <p:sp>
        <p:nvSpPr>
          <p:cNvPr id="134" name="Shape 134"/>
          <p:cNvSpPr txBox="1"/>
          <p:nvPr/>
        </p:nvSpPr>
        <p:spPr>
          <a:xfrm>
            <a:off x="5004048" y="326427"/>
            <a:ext cx="4896544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2200" b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ДАТЫ ЭКЗАМЕНОВ</a:t>
            </a:r>
          </a:p>
        </p:txBody>
      </p:sp>
      <p:sp>
        <p:nvSpPr>
          <p:cNvPr id="135" name="Shape 135"/>
          <p:cNvSpPr txBox="1"/>
          <p:nvPr/>
        </p:nvSpPr>
        <p:spPr>
          <a:xfrm>
            <a:off x="5436096" y="2111144"/>
            <a:ext cx="3483040" cy="21612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450215" algn="ctr">
              <a:lnSpc>
                <a:spcPct val="150000"/>
              </a:lnSpc>
              <a:spcAft>
                <a:spcPts val="1000"/>
              </a:spcAft>
            </a:pPr>
            <a:r>
              <a:rPr sz="18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ЕГЭ по всем учебным предметам начинается в </a:t>
            </a:r>
            <a:r>
              <a:rPr sz="3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10.00</a:t>
            </a:r>
            <a:r>
              <a:rPr sz="18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</a:p>
          <a:p>
            <a:pPr marL="0" indent="450215" algn="ctr">
              <a:lnSpc>
                <a:spcPct val="150000"/>
              </a:lnSpc>
              <a:spcAft>
                <a:spcPts val="1000"/>
              </a:spcAft>
            </a:pPr>
            <a:r>
              <a:rPr sz="18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по местному времени.</a:t>
            </a:r>
            <a:endParaRPr sz="1400" b="1">
              <a:solidFill>
                <a:srgbClr val="002060"/>
              </a:solidFill>
              <a:latin typeface="Calibri"/>
              <a:ea typeface="Calibri"/>
              <a:cs typeface="Calibri"/>
            </a:endParaRPr>
          </a:p>
        </p:txBody>
      </p:sp>
      <p:pic>
        <p:nvPicPr>
          <p:cNvPr id="137" name="Picture 137"/>
          <p:cNvPicPr/>
          <p:nvPr/>
        </p:nvPicPr>
        <p:blipFill>
          <a:blip r:embed="rId2"/>
          <a:stretch/>
        </p:blipFill>
        <p:spPr>
          <a:xfrm>
            <a:off x="611560" y="1860969"/>
            <a:ext cx="4655453" cy="4746855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</a:gradFill>
      </a:fillStyleLst>
      <a:lnStyleLst>
        <a:ln w="9525">
          <a:solidFill>
            <a:schemeClr val="phClr">
              <a:shade val="95000"/>
              <a:satMod val="105000"/>
            </a:schemeClr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Normal.dotm</Template>
  <TotalTime>2</TotalTime>
  <Words>1551</Words>
  <Application>Microsoft Office PowerPoint</Application>
  <DocSecurity>0</DocSecurity>
  <PresentationFormat>Экран (4:3)</PresentationFormat>
  <Paragraphs>211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1" baseType="lpstr">
      <vt:lpstr>Arial</vt:lpstr>
      <vt:lpstr>Calibri</vt:lpstr>
      <vt:lpstr>Futura</vt:lpstr>
      <vt:lpstr>PT Sans</vt:lpstr>
      <vt:lpstr>PT Serif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Школа</cp:lastModifiedBy>
  <cp:revision>1</cp:revision>
  <dcterms:modified xsi:type="dcterms:W3CDTF">2024-01-11T09:00:40Z</dcterms:modified>
</cp:coreProperties>
</file>